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4" r:id="rId19"/>
    <p:sldId id="321" r:id="rId20"/>
    <p:sldId id="322" r:id="rId21"/>
    <p:sldId id="324" r:id="rId22"/>
    <p:sldId id="323" r:id="rId23"/>
    <p:sldId id="303" r:id="rId24"/>
    <p:sldId id="275" r:id="rId25"/>
    <p:sldId id="325" r:id="rId26"/>
    <p:sldId id="280" r:id="rId27"/>
    <p:sldId id="279" r:id="rId28"/>
    <p:sldId id="278" r:id="rId29"/>
    <p:sldId id="284" r:id="rId30"/>
    <p:sldId id="304" r:id="rId31"/>
    <p:sldId id="326" r:id="rId32"/>
    <p:sldId id="305" r:id="rId33"/>
    <p:sldId id="308" r:id="rId34"/>
    <p:sldId id="309" r:id="rId35"/>
    <p:sldId id="327" r:id="rId36"/>
    <p:sldId id="310" r:id="rId37"/>
    <p:sldId id="311" r:id="rId38"/>
    <p:sldId id="331" r:id="rId39"/>
    <p:sldId id="320" r:id="rId40"/>
    <p:sldId id="307" r:id="rId41"/>
    <p:sldId id="306" r:id="rId42"/>
    <p:sldId id="330" r:id="rId43"/>
    <p:sldId id="316" r:id="rId44"/>
    <p:sldId id="328" r:id="rId45"/>
    <p:sldId id="315" r:id="rId46"/>
    <p:sldId id="332" r:id="rId47"/>
    <p:sldId id="314" r:id="rId48"/>
    <p:sldId id="313" r:id="rId49"/>
    <p:sldId id="312" r:id="rId50"/>
    <p:sldId id="317" r:id="rId51"/>
    <p:sldId id="318" r:id="rId52"/>
    <p:sldId id="294" r:id="rId53"/>
    <p:sldId id="319" r:id="rId54"/>
    <p:sldId id="329" r:id="rId5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Productivity%20exploitation%20rate%20and%20Labour%20per%20asse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Productivity%20exploitation%20rate%20and%20Labour%20per%20asse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Productivity%20exploitation%20rate%20and%20Labour%20per%20asse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ARP%20and%20OCC.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ARP%20and%20OC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wage%20shar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ARP%20and%20rate%20of%20exploitation%20.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net\euro%20e%20crisi%20material\Excel%20deflated\ARP%20with%20constant%20rate%20of%20e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scatterChart>
        <c:scatterStyle val="smoothMarker"/>
        <c:ser>
          <c:idx val="0"/>
          <c:order val="0"/>
          <c:tx>
            <c:strRef>
              <c:f>Foglio1!$F$6</c:f>
              <c:strCache>
                <c:ptCount val="1"/>
                <c:pt idx="0">
                  <c:v>Productivity LHS</c:v>
                </c:pt>
              </c:strCache>
            </c:strRef>
          </c:tx>
          <c:spPr>
            <a:ln>
              <a:prstDash val="dash"/>
            </a:ln>
          </c:spPr>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Foglio1!$F$7:$F$70</c:f>
              <c:numCache>
                <c:formatCode>General</c:formatCode>
                <c:ptCount val="64"/>
                <c:pt idx="0">
                  <c:v>30.541585763294556</c:v>
                </c:pt>
                <c:pt idx="1">
                  <c:v>32.614406897690124</c:v>
                </c:pt>
                <c:pt idx="2">
                  <c:v>34.526054297844937</c:v>
                </c:pt>
                <c:pt idx="3">
                  <c:v>33.552574614933881</c:v>
                </c:pt>
                <c:pt idx="4">
                  <c:v>34.389823207840905</c:v>
                </c:pt>
                <c:pt idx="5">
                  <c:v>34.954327357275218</c:v>
                </c:pt>
                <c:pt idx="6">
                  <c:v>38.788231370782015</c:v>
                </c:pt>
                <c:pt idx="7">
                  <c:v>40.040120054996294</c:v>
                </c:pt>
                <c:pt idx="8">
                  <c:v>41.729242235086161</c:v>
                </c:pt>
                <c:pt idx="9">
                  <c:v>42.262582091591163</c:v>
                </c:pt>
                <c:pt idx="10">
                  <c:v>44.064895126212107</c:v>
                </c:pt>
                <c:pt idx="11">
                  <c:v>44.251435538024111</c:v>
                </c:pt>
                <c:pt idx="12">
                  <c:v>45.313883622061844</c:v>
                </c:pt>
                <c:pt idx="13">
                  <c:v>48.396923087842119</c:v>
                </c:pt>
                <c:pt idx="14">
                  <c:v>48.266842150246248</c:v>
                </c:pt>
                <c:pt idx="15">
                  <c:v>50.712850739623107</c:v>
                </c:pt>
                <c:pt idx="16">
                  <c:v>52.559421258593794</c:v>
                </c:pt>
                <c:pt idx="17">
                  <c:v>54.112544207700829</c:v>
                </c:pt>
                <c:pt idx="18">
                  <c:v>55.728190956616963</c:v>
                </c:pt>
                <c:pt idx="19">
                  <c:v>57.61548032055255</c:v>
                </c:pt>
                <c:pt idx="20">
                  <c:v>58.896759375084365</c:v>
                </c:pt>
                <c:pt idx="21">
                  <c:v>59.785802481781992</c:v>
                </c:pt>
                <c:pt idx="22">
                  <c:v>60.58085580158928</c:v>
                </c:pt>
                <c:pt idx="23">
                  <c:v>62.442458743200355</c:v>
                </c:pt>
                <c:pt idx="24">
                  <c:v>63.105985235173293</c:v>
                </c:pt>
                <c:pt idx="25">
                  <c:v>63.494722594778658</c:v>
                </c:pt>
                <c:pt idx="26">
                  <c:v>64.495498832797637</c:v>
                </c:pt>
                <c:pt idx="27">
                  <c:v>67.737550780299827</c:v>
                </c:pt>
                <c:pt idx="28">
                  <c:v>66.165169448269026</c:v>
                </c:pt>
                <c:pt idx="29">
                  <c:v>68.842387315645297</c:v>
                </c:pt>
                <c:pt idx="30">
                  <c:v>68.867372939180427</c:v>
                </c:pt>
                <c:pt idx="31">
                  <c:v>69.306784030719825</c:v>
                </c:pt>
                <c:pt idx="32">
                  <c:v>71.148916887453368</c:v>
                </c:pt>
                <c:pt idx="33">
                  <c:v>72.217625586544258</c:v>
                </c:pt>
                <c:pt idx="34">
                  <c:v>75.65952206189985</c:v>
                </c:pt>
                <c:pt idx="35">
                  <c:v>81.047421803004852</c:v>
                </c:pt>
                <c:pt idx="36">
                  <c:v>80.208343123363079</c:v>
                </c:pt>
                <c:pt idx="37">
                  <c:v>83.802819265572793</c:v>
                </c:pt>
                <c:pt idx="38">
                  <c:v>87.300597058063872</c:v>
                </c:pt>
                <c:pt idx="39">
                  <c:v>90.504423823160437</c:v>
                </c:pt>
                <c:pt idx="40">
                  <c:v>89.580292438752053</c:v>
                </c:pt>
                <c:pt idx="41">
                  <c:v>92.279626546910677</c:v>
                </c:pt>
                <c:pt idx="42">
                  <c:v>94.584370323195458</c:v>
                </c:pt>
                <c:pt idx="43">
                  <c:v>96.289366063142026</c:v>
                </c:pt>
                <c:pt idx="44">
                  <c:v>98.689662630888819</c:v>
                </c:pt>
                <c:pt idx="45">
                  <c:v>102.62146205020531</c:v>
                </c:pt>
                <c:pt idx="46">
                  <c:v>104.39517907893655</c:v>
                </c:pt>
                <c:pt idx="47">
                  <c:v>107.47344278037276</c:v>
                </c:pt>
                <c:pt idx="48">
                  <c:v>113.42033704983541</c:v>
                </c:pt>
                <c:pt idx="49">
                  <c:v>118.44900920884326</c:v>
                </c:pt>
                <c:pt idx="50">
                  <c:v>124.64709763148635</c:v>
                </c:pt>
                <c:pt idx="51">
                  <c:v>129.96620193913262</c:v>
                </c:pt>
                <c:pt idx="52">
                  <c:v>135.7044637327908</c:v>
                </c:pt>
                <c:pt idx="53">
                  <c:v>141.88088543896299</c:v>
                </c:pt>
                <c:pt idx="54">
                  <c:v>144.93629778425421</c:v>
                </c:pt>
                <c:pt idx="55">
                  <c:v>151.45382487594526</c:v>
                </c:pt>
                <c:pt idx="56">
                  <c:v>158.66845947680679</c:v>
                </c:pt>
                <c:pt idx="57">
                  <c:v>164.8460437694394</c:v>
                </c:pt>
                <c:pt idx="58">
                  <c:v>170.64871267655889</c:v>
                </c:pt>
                <c:pt idx="59">
                  <c:v>179.64280305929171</c:v>
                </c:pt>
                <c:pt idx="60">
                  <c:v>187.80116537190113</c:v>
                </c:pt>
                <c:pt idx="61">
                  <c:v>203.20967929084486</c:v>
                </c:pt>
                <c:pt idx="62">
                  <c:v>222.58692051766826</c:v>
                </c:pt>
                <c:pt idx="63">
                  <c:v>235.58601981123357</c:v>
                </c:pt>
              </c:numCache>
            </c:numRef>
          </c:yVal>
          <c:smooth val="1"/>
        </c:ser>
        <c:ser>
          <c:idx val="2"/>
          <c:order val="2"/>
          <c:tx>
            <c:strRef>
              <c:f>Foglio1!$H$6</c:f>
              <c:strCache>
                <c:ptCount val="1"/>
                <c:pt idx="0">
                  <c:v>L/A LHS</c:v>
                </c:pt>
              </c:strCache>
            </c:strRef>
          </c:tx>
          <c:spPr>
            <a:ln>
              <a:prstDash val="sysDot"/>
            </a:ln>
          </c:spPr>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Foglio1!$H$7:$H$70</c:f>
              <c:numCache>
                <c:formatCode>General</c:formatCode>
                <c:ptCount val="64"/>
                <c:pt idx="0">
                  <c:v>75.386574952198558</c:v>
                </c:pt>
                <c:pt idx="1">
                  <c:v>71.254817281879227</c:v>
                </c:pt>
                <c:pt idx="2">
                  <c:v>62.435450000000003</c:v>
                </c:pt>
                <c:pt idx="3">
                  <c:v>66.305825783475782</c:v>
                </c:pt>
                <c:pt idx="4">
                  <c:v>66.971963543003866</c:v>
                </c:pt>
                <c:pt idx="5">
                  <c:v>65.444647953217057</c:v>
                </c:pt>
                <c:pt idx="6">
                  <c:v>59.417725511301988</c:v>
                </c:pt>
                <c:pt idx="7">
                  <c:v>54.174574823766086</c:v>
                </c:pt>
                <c:pt idx="8">
                  <c:v>54.294257142857163</c:v>
                </c:pt>
                <c:pt idx="9">
                  <c:v>54.294257142857163</c:v>
                </c:pt>
                <c:pt idx="10">
                  <c:v>54.830141298701299</c:v>
                </c:pt>
                <c:pt idx="11">
                  <c:v>51.032938928857419</c:v>
                </c:pt>
                <c:pt idx="12">
                  <c:v>48.22362591240924</c:v>
                </c:pt>
                <c:pt idx="13">
                  <c:v>44.00641805555555</c:v>
                </c:pt>
                <c:pt idx="14">
                  <c:v>42.928400133156011</c:v>
                </c:pt>
                <c:pt idx="15">
                  <c:v>41.431822652283898</c:v>
                </c:pt>
                <c:pt idx="16">
                  <c:v>39.891367650601907</c:v>
                </c:pt>
                <c:pt idx="17">
                  <c:v>38.880507474518232</c:v>
                </c:pt>
                <c:pt idx="18">
                  <c:v>38.240122094240832</c:v>
                </c:pt>
                <c:pt idx="19">
                  <c:v>36.922660411679999</c:v>
                </c:pt>
                <c:pt idx="20">
                  <c:v>35.199455244444742</c:v>
                </c:pt>
                <c:pt idx="21">
                  <c:v>35.147044736841998</c:v>
                </c:pt>
                <c:pt idx="22">
                  <c:v>34.401480791617544</c:v>
                </c:pt>
                <c:pt idx="23">
                  <c:v>32.020949854333544</c:v>
                </c:pt>
                <c:pt idx="24">
                  <c:v>31.868044824016565</c:v>
                </c:pt>
                <c:pt idx="25">
                  <c:v>32.510065279583877</c:v>
                </c:pt>
                <c:pt idx="26">
                  <c:v>32.723032438141566</c:v>
                </c:pt>
                <c:pt idx="27">
                  <c:v>30.490115472936029</c:v>
                </c:pt>
                <c:pt idx="28">
                  <c:v>30.458552317224289</c:v>
                </c:pt>
                <c:pt idx="29">
                  <c:v>30.19490688954145</c:v>
                </c:pt>
                <c:pt idx="30">
                  <c:v>30.506881932858757</c:v>
                </c:pt>
                <c:pt idx="31">
                  <c:v>30.442956242140973</c:v>
                </c:pt>
                <c:pt idx="32">
                  <c:v>29.205192951959489</c:v>
                </c:pt>
                <c:pt idx="33">
                  <c:v>27.186522361809029</c:v>
                </c:pt>
                <c:pt idx="34">
                  <c:v>25.305272480620129</c:v>
                </c:pt>
                <c:pt idx="35">
                  <c:v>22.224893082591002</c:v>
                </c:pt>
                <c:pt idx="36">
                  <c:v>21.986396429317182</c:v>
                </c:pt>
                <c:pt idx="37">
                  <c:v>21.350195506607928</c:v>
                </c:pt>
                <c:pt idx="38">
                  <c:v>20.20772071071627</c:v>
                </c:pt>
                <c:pt idx="39">
                  <c:v>19.790747713538206</c:v>
                </c:pt>
                <c:pt idx="40">
                  <c:v>20.041388372710379</c:v>
                </c:pt>
                <c:pt idx="41">
                  <c:v>20.157177490965431</c:v>
                </c:pt>
                <c:pt idx="42">
                  <c:v>19.666106325873312</c:v>
                </c:pt>
                <c:pt idx="43">
                  <c:v>18.563615016579789</c:v>
                </c:pt>
                <c:pt idx="44">
                  <c:v>17.451867245317498</c:v>
                </c:pt>
                <c:pt idx="45">
                  <c:v>16.664996315750631</c:v>
                </c:pt>
                <c:pt idx="46">
                  <c:v>16.33614577384353</c:v>
                </c:pt>
                <c:pt idx="47">
                  <c:v>16.135272945182159</c:v>
                </c:pt>
                <c:pt idx="48">
                  <c:v>15.312122173020153</c:v>
                </c:pt>
                <c:pt idx="49">
                  <c:v>14.455527605956474</c:v>
                </c:pt>
                <c:pt idx="50">
                  <c:v>13.774177688202498</c:v>
                </c:pt>
                <c:pt idx="51">
                  <c:v>12.901825563262893</c:v>
                </c:pt>
                <c:pt idx="52">
                  <c:v>12.286831822176271</c:v>
                </c:pt>
                <c:pt idx="53">
                  <c:v>11.799389517570004</c:v>
                </c:pt>
                <c:pt idx="54">
                  <c:v>10.659678333173581</c:v>
                </c:pt>
                <c:pt idx="55">
                  <c:v>10.019257996609294</c:v>
                </c:pt>
                <c:pt idx="56">
                  <c:v>9.6122059426609709</c:v>
                </c:pt>
                <c:pt idx="57">
                  <c:v>9.6185649647887317</c:v>
                </c:pt>
                <c:pt idx="58">
                  <c:v>9.6356275303643724</c:v>
                </c:pt>
                <c:pt idx="59">
                  <c:v>9.3397298931667248</c:v>
                </c:pt>
                <c:pt idx="60">
                  <c:v>8.6638681214067059</c:v>
                </c:pt>
                <c:pt idx="61">
                  <c:v>7.5548071682607647</c:v>
                </c:pt>
                <c:pt idx="62">
                  <c:v>6.4469000813173434</c:v>
                </c:pt>
                <c:pt idx="63">
                  <c:v>6.1692324527929472</c:v>
                </c:pt>
              </c:numCache>
            </c:numRef>
          </c:yVal>
          <c:smooth val="1"/>
        </c:ser>
        <c:axId val="87808256"/>
        <c:axId val="88477696"/>
      </c:scatterChart>
      <c:scatterChart>
        <c:scatterStyle val="smoothMarker"/>
        <c:ser>
          <c:idx val="1"/>
          <c:order val="1"/>
          <c:tx>
            <c:strRef>
              <c:f>Foglio1!$G$6</c:f>
              <c:strCache>
                <c:ptCount val="1"/>
                <c:pt idx="0">
                  <c:v>Rate of exploitation RHS</c:v>
                </c:pt>
              </c:strCache>
            </c:strRef>
          </c:tx>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Foglio1!$G$7:$G$70</c:f>
              <c:numCache>
                <c:formatCode>General</c:formatCode>
                <c:ptCount val="64"/>
                <c:pt idx="0">
                  <c:v>34.678966789667896</c:v>
                </c:pt>
                <c:pt idx="1">
                  <c:v>34.942716857610193</c:v>
                </c:pt>
                <c:pt idx="2">
                  <c:v>29.243944636678187</c:v>
                </c:pt>
                <c:pt idx="3">
                  <c:v>45.878892733564001</c:v>
                </c:pt>
                <c:pt idx="4">
                  <c:v>38.979043426137956</c:v>
                </c:pt>
                <c:pt idx="5">
                  <c:v>28.013398294762492</c:v>
                </c:pt>
                <c:pt idx="6">
                  <c:v>27.131403118040257</c:v>
                </c:pt>
                <c:pt idx="7">
                  <c:v>25.768065268065229</c:v>
                </c:pt>
                <c:pt idx="8">
                  <c:v>31.574490889603432</c:v>
                </c:pt>
                <c:pt idx="9">
                  <c:v>26.674999999999997</c:v>
                </c:pt>
                <c:pt idx="10">
                  <c:v>26.17337164750959</c:v>
                </c:pt>
                <c:pt idx="11">
                  <c:v>20.967961165048795</c:v>
                </c:pt>
                <c:pt idx="12">
                  <c:v>25.790718835304652</c:v>
                </c:pt>
                <c:pt idx="13">
                  <c:v>22.547619047619026</c:v>
                </c:pt>
                <c:pt idx="14">
                  <c:v>21.800877192982636</c:v>
                </c:pt>
                <c:pt idx="15">
                  <c:v>23.072013093289684</c:v>
                </c:pt>
                <c:pt idx="16">
                  <c:v>24.882260596546189</c:v>
                </c:pt>
                <c:pt idx="17">
                  <c:v>26.011764705882548</c:v>
                </c:pt>
                <c:pt idx="18">
                  <c:v>29.420873124147342</c:v>
                </c:pt>
                <c:pt idx="19">
                  <c:v>28.883663366336627</c:v>
                </c:pt>
                <c:pt idx="20">
                  <c:v>25.39289940828403</c:v>
                </c:pt>
                <c:pt idx="21">
                  <c:v>25.652906029331884</c:v>
                </c:pt>
                <c:pt idx="22">
                  <c:v>22.0124750499002</c:v>
                </c:pt>
                <c:pt idx="23">
                  <c:v>16.897398134511537</c:v>
                </c:pt>
                <c:pt idx="24">
                  <c:v>19.605930176948828</c:v>
                </c:pt>
                <c:pt idx="25">
                  <c:v>21.472392638036631</c:v>
                </c:pt>
                <c:pt idx="26">
                  <c:v>24.257913247362229</c:v>
                </c:pt>
                <c:pt idx="27">
                  <c:v>24.913924050632911</c:v>
                </c:pt>
                <c:pt idx="28">
                  <c:v>24.481053771201729</c:v>
                </c:pt>
                <c:pt idx="29">
                  <c:v>27.818856958346831</c:v>
                </c:pt>
                <c:pt idx="30">
                  <c:v>27.778676683039489</c:v>
                </c:pt>
                <c:pt idx="31">
                  <c:v>28.075235909206832</c:v>
                </c:pt>
                <c:pt idx="32">
                  <c:v>27.187131853194384</c:v>
                </c:pt>
                <c:pt idx="33">
                  <c:v>23.206537890044572</c:v>
                </c:pt>
                <c:pt idx="34">
                  <c:v>21.302008188730749</c:v>
                </c:pt>
                <c:pt idx="35">
                  <c:v>13.84962991819245</c:v>
                </c:pt>
                <c:pt idx="36">
                  <c:v>14.613601823708224</c:v>
                </c:pt>
                <c:pt idx="37">
                  <c:v>16.167950693374578</c:v>
                </c:pt>
                <c:pt idx="38">
                  <c:v>13.576430539795874</c:v>
                </c:pt>
                <c:pt idx="39">
                  <c:v>9.1884378455220368</c:v>
                </c:pt>
                <c:pt idx="40">
                  <c:v>16.269834018577729</c:v>
                </c:pt>
                <c:pt idx="41">
                  <c:v>21.232475472771089</c:v>
                </c:pt>
                <c:pt idx="42">
                  <c:v>18.315529314842784</c:v>
                </c:pt>
                <c:pt idx="43">
                  <c:v>17.916178038379527</c:v>
                </c:pt>
                <c:pt idx="44">
                  <c:v>14.085821899381274</c:v>
                </c:pt>
                <c:pt idx="45">
                  <c:v>14.744137298571989</c:v>
                </c:pt>
                <c:pt idx="46">
                  <c:v>16.738890315951707</c:v>
                </c:pt>
                <c:pt idx="47">
                  <c:v>21.262863398613312</c:v>
                </c:pt>
                <c:pt idx="48">
                  <c:v>24.134912341808931</c:v>
                </c:pt>
                <c:pt idx="49">
                  <c:v>24.411959765668335</c:v>
                </c:pt>
                <c:pt idx="50">
                  <c:v>25.381477284433789</c:v>
                </c:pt>
                <c:pt idx="51">
                  <c:v>18.223458821252301</c:v>
                </c:pt>
                <c:pt idx="52">
                  <c:v>17.99353766617412</c:v>
                </c:pt>
                <c:pt idx="53">
                  <c:v>18.282743744607149</c:v>
                </c:pt>
                <c:pt idx="54">
                  <c:v>10.351983138532304</c:v>
                </c:pt>
                <c:pt idx="55">
                  <c:v>9.390706870983788</c:v>
                </c:pt>
                <c:pt idx="56">
                  <c:v>13.156759964395222</c:v>
                </c:pt>
                <c:pt idx="57">
                  <c:v>24.412936267071164</c:v>
                </c:pt>
                <c:pt idx="58">
                  <c:v>35.576672104404565</c:v>
                </c:pt>
                <c:pt idx="59">
                  <c:v>40.226870748299312</c:v>
                </c:pt>
                <c:pt idx="60">
                  <c:v>34.654854128893994</c:v>
                </c:pt>
                <c:pt idx="61">
                  <c:v>26.194253539786367</c:v>
                </c:pt>
                <c:pt idx="62">
                  <c:v>16.337596388941126</c:v>
                </c:pt>
                <c:pt idx="63">
                  <c:v>29.455154833836829</c:v>
                </c:pt>
              </c:numCache>
            </c:numRef>
          </c:yVal>
          <c:smooth val="1"/>
        </c:ser>
        <c:axId val="88480768"/>
        <c:axId val="88479232"/>
      </c:scatterChart>
      <c:valAx>
        <c:axId val="87808256"/>
        <c:scaling>
          <c:orientation val="minMax"/>
        </c:scaling>
        <c:axPos val="b"/>
        <c:numFmt formatCode="General" sourceLinked="1"/>
        <c:tickLblPos val="nextTo"/>
        <c:crossAx val="88477696"/>
        <c:crosses val="autoZero"/>
        <c:crossBetween val="midCat"/>
      </c:valAx>
      <c:valAx>
        <c:axId val="88477696"/>
        <c:scaling>
          <c:orientation val="minMax"/>
        </c:scaling>
        <c:axPos val="l"/>
        <c:majorGridlines/>
        <c:numFmt formatCode="General" sourceLinked="1"/>
        <c:tickLblPos val="nextTo"/>
        <c:crossAx val="87808256"/>
        <c:crosses val="autoZero"/>
        <c:crossBetween val="midCat"/>
      </c:valAx>
      <c:valAx>
        <c:axId val="88479232"/>
        <c:scaling>
          <c:orientation val="minMax"/>
        </c:scaling>
        <c:axPos val="r"/>
        <c:numFmt formatCode="General" sourceLinked="1"/>
        <c:tickLblPos val="nextTo"/>
        <c:crossAx val="88480768"/>
        <c:crosses val="max"/>
        <c:crossBetween val="midCat"/>
      </c:valAx>
      <c:valAx>
        <c:axId val="88480768"/>
        <c:scaling>
          <c:orientation val="minMax"/>
        </c:scaling>
        <c:delete val="1"/>
        <c:axPos val="b"/>
        <c:numFmt formatCode="General" sourceLinked="1"/>
        <c:tickLblPos val="none"/>
        <c:crossAx val="88479232"/>
        <c:crosses val="autoZero"/>
        <c:crossBetween val="midCat"/>
      </c:valAx>
    </c:plotArea>
    <c:legend>
      <c:legendPos val="b"/>
      <c:layout/>
    </c:legend>
    <c:plotVisOnly val="1"/>
  </c:chart>
  <c:txPr>
    <a:bodyPr/>
    <a:lstStyle/>
    <a:p>
      <a:pPr>
        <a:defRPr b="1"/>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scatterChart>
        <c:scatterStyle val="smoothMarker"/>
        <c:ser>
          <c:idx val="0"/>
          <c:order val="0"/>
          <c:tx>
            <c:strRef>
              <c:f>Foglio1!$F$6</c:f>
              <c:strCache>
                <c:ptCount val="1"/>
                <c:pt idx="0">
                  <c:v>Productivity LHS</c:v>
                </c:pt>
              </c:strCache>
            </c:strRef>
          </c:tx>
          <c:spPr>
            <a:ln>
              <a:prstDash val="dash"/>
            </a:ln>
          </c:spPr>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Foglio1!$F$7:$F$70</c:f>
              <c:numCache>
                <c:formatCode>General</c:formatCode>
                <c:ptCount val="64"/>
                <c:pt idx="0">
                  <c:v>30.541585763294556</c:v>
                </c:pt>
                <c:pt idx="1">
                  <c:v>32.614406897690124</c:v>
                </c:pt>
                <c:pt idx="2">
                  <c:v>34.526054297844937</c:v>
                </c:pt>
                <c:pt idx="3">
                  <c:v>33.552574614933881</c:v>
                </c:pt>
                <c:pt idx="4">
                  <c:v>34.389823207840905</c:v>
                </c:pt>
                <c:pt idx="5">
                  <c:v>34.954327357275218</c:v>
                </c:pt>
                <c:pt idx="6">
                  <c:v>38.788231370782015</c:v>
                </c:pt>
                <c:pt idx="7">
                  <c:v>40.040120054996294</c:v>
                </c:pt>
                <c:pt idx="8">
                  <c:v>41.729242235086161</c:v>
                </c:pt>
                <c:pt idx="9">
                  <c:v>42.262582091591163</c:v>
                </c:pt>
                <c:pt idx="10">
                  <c:v>44.064895126212107</c:v>
                </c:pt>
                <c:pt idx="11">
                  <c:v>44.251435538024111</c:v>
                </c:pt>
                <c:pt idx="12">
                  <c:v>45.313883622061844</c:v>
                </c:pt>
                <c:pt idx="13">
                  <c:v>48.396923087842119</c:v>
                </c:pt>
                <c:pt idx="14">
                  <c:v>48.266842150246248</c:v>
                </c:pt>
                <c:pt idx="15">
                  <c:v>50.712850739623107</c:v>
                </c:pt>
                <c:pt idx="16">
                  <c:v>52.559421258593794</c:v>
                </c:pt>
                <c:pt idx="17">
                  <c:v>54.112544207700829</c:v>
                </c:pt>
                <c:pt idx="18">
                  <c:v>55.728190956616963</c:v>
                </c:pt>
                <c:pt idx="19">
                  <c:v>57.61548032055255</c:v>
                </c:pt>
                <c:pt idx="20">
                  <c:v>58.896759375084365</c:v>
                </c:pt>
                <c:pt idx="21">
                  <c:v>59.785802481781992</c:v>
                </c:pt>
                <c:pt idx="22">
                  <c:v>60.58085580158928</c:v>
                </c:pt>
                <c:pt idx="23">
                  <c:v>62.442458743200355</c:v>
                </c:pt>
                <c:pt idx="24">
                  <c:v>63.105985235173293</c:v>
                </c:pt>
                <c:pt idx="25">
                  <c:v>63.494722594778658</c:v>
                </c:pt>
                <c:pt idx="26">
                  <c:v>64.495498832797637</c:v>
                </c:pt>
                <c:pt idx="27">
                  <c:v>67.737550780299827</c:v>
                </c:pt>
                <c:pt idx="28">
                  <c:v>66.165169448269026</c:v>
                </c:pt>
                <c:pt idx="29">
                  <c:v>68.842387315645297</c:v>
                </c:pt>
                <c:pt idx="30">
                  <c:v>68.867372939180427</c:v>
                </c:pt>
                <c:pt idx="31">
                  <c:v>69.306784030719825</c:v>
                </c:pt>
                <c:pt idx="32">
                  <c:v>71.148916887453368</c:v>
                </c:pt>
                <c:pt idx="33">
                  <c:v>72.217625586544258</c:v>
                </c:pt>
                <c:pt idx="34">
                  <c:v>75.65952206189985</c:v>
                </c:pt>
                <c:pt idx="35">
                  <c:v>81.047421803004852</c:v>
                </c:pt>
                <c:pt idx="36">
                  <c:v>80.208343123363079</c:v>
                </c:pt>
                <c:pt idx="37">
                  <c:v>83.802819265572793</c:v>
                </c:pt>
                <c:pt idx="38">
                  <c:v>87.300597058063872</c:v>
                </c:pt>
                <c:pt idx="39">
                  <c:v>90.504423823160437</c:v>
                </c:pt>
                <c:pt idx="40">
                  <c:v>89.580292438752053</c:v>
                </c:pt>
                <c:pt idx="41">
                  <c:v>92.279626546910677</c:v>
                </c:pt>
                <c:pt idx="42">
                  <c:v>94.584370323195458</c:v>
                </c:pt>
                <c:pt idx="43">
                  <c:v>96.289366063142026</c:v>
                </c:pt>
                <c:pt idx="44">
                  <c:v>98.689662630888819</c:v>
                </c:pt>
                <c:pt idx="45">
                  <c:v>102.62146205020531</c:v>
                </c:pt>
                <c:pt idx="46">
                  <c:v>104.39517907893655</c:v>
                </c:pt>
                <c:pt idx="47">
                  <c:v>107.47344278037276</c:v>
                </c:pt>
                <c:pt idx="48">
                  <c:v>113.42033704983541</c:v>
                </c:pt>
                <c:pt idx="49">
                  <c:v>118.44900920884326</c:v>
                </c:pt>
                <c:pt idx="50">
                  <c:v>124.64709763148635</c:v>
                </c:pt>
                <c:pt idx="51">
                  <c:v>129.96620193913262</c:v>
                </c:pt>
                <c:pt idx="52">
                  <c:v>135.7044637327908</c:v>
                </c:pt>
                <c:pt idx="53">
                  <c:v>141.88088543896299</c:v>
                </c:pt>
                <c:pt idx="54">
                  <c:v>144.93629778425421</c:v>
                </c:pt>
                <c:pt idx="55">
                  <c:v>151.45382487594526</c:v>
                </c:pt>
                <c:pt idx="56">
                  <c:v>158.66845947680679</c:v>
                </c:pt>
                <c:pt idx="57">
                  <c:v>164.8460437694394</c:v>
                </c:pt>
                <c:pt idx="58">
                  <c:v>170.64871267655889</c:v>
                </c:pt>
                <c:pt idx="59">
                  <c:v>179.64280305929171</c:v>
                </c:pt>
                <c:pt idx="60">
                  <c:v>187.80116537190113</c:v>
                </c:pt>
                <c:pt idx="61">
                  <c:v>203.20967929084486</c:v>
                </c:pt>
                <c:pt idx="62">
                  <c:v>222.58692051766826</c:v>
                </c:pt>
                <c:pt idx="63">
                  <c:v>235.58601981123357</c:v>
                </c:pt>
              </c:numCache>
            </c:numRef>
          </c:yVal>
          <c:smooth val="1"/>
        </c:ser>
        <c:ser>
          <c:idx val="2"/>
          <c:order val="2"/>
          <c:tx>
            <c:strRef>
              <c:f>Foglio1!$H$6</c:f>
              <c:strCache>
                <c:ptCount val="1"/>
                <c:pt idx="0">
                  <c:v>L/A LHS</c:v>
                </c:pt>
              </c:strCache>
            </c:strRef>
          </c:tx>
          <c:spPr>
            <a:ln>
              <a:prstDash val="sysDot"/>
            </a:ln>
          </c:spPr>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Foglio1!$H$7:$H$70</c:f>
              <c:numCache>
                <c:formatCode>General</c:formatCode>
                <c:ptCount val="64"/>
                <c:pt idx="0">
                  <c:v>75.386574952198558</c:v>
                </c:pt>
                <c:pt idx="1">
                  <c:v>71.254817281879227</c:v>
                </c:pt>
                <c:pt idx="2">
                  <c:v>62.435450000000003</c:v>
                </c:pt>
                <c:pt idx="3">
                  <c:v>66.305825783475782</c:v>
                </c:pt>
                <c:pt idx="4">
                  <c:v>66.971963543003866</c:v>
                </c:pt>
                <c:pt idx="5">
                  <c:v>65.444647953217057</c:v>
                </c:pt>
                <c:pt idx="6">
                  <c:v>59.417725511301988</c:v>
                </c:pt>
                <c:pt idx="7">
                  <c:v>54.174574823766086</c:v>
                </c:pt>
                <c:pt idx="8">
                  <c:v>54.294257142857163</c:v>
                </c:pt>
                <c:pt idx="9">
                  <c:v>54.294257142857163</c:v>
                </c:pt>
                <c:pt idx="10">
                  <c:v>54.830141298701299</c:v>
                </c:pt>
                <c:pt idx="11">
                  <c:v>51.032938928857419</c:v>
                </c:pt>
                <c:pt idx="12">
                  <c:v>48.22362591240924</c:v>
                </c:pt>
                <c:pt idx="13">
                  <c:v>44.00641805555555</c:v>
                </c:pt>
                <c:pt idx="14">
                  <c:v>42.928400133156011</c:v>
                </c:pt>
                <c:pt idx="15">
                  <c:v>41.431822652283898</c:v>
                </c:pt>
                <c:pt idx="16">
                  <c:v>39.891367650601907</c:v>
                </c:pt>
                <c:pt idx="17">
                  <c:v>38.880507474518232</c:v>
                </c:pt>
                <c:pt idx="18">
                  <c:v>38.240122094240832</c:v>
                </c:pt>
                <c:pt idx="19">
                  <c:v>36.922660411679999</c:v>
                </c:pt>
                <c:pt idx="20">
                  <c:v>35.199455244444742</c:v>
                </c:pt>
                <c:pt idx="21">
                  <c:v>35.147044736841998</c:v>
                </c:pt>
                <c:pt idx="22">
                  <c:v>34.401480791617544</c:v>
                </c:pt>
                <c:pt idx="23">
                  <c:v>32.020949854333544</c:v>
                </c:pt>
                <c:pt idx="24">
                  <c:v>31.868044824016565</c:v>
                </c:pt>
                <c:pt idx="25">
                  <c:v>32.510065279583877</c:v>
                </c:pt>
                <c:pt idx="26">
                  <c:v>32.723032438141566</c:v>
                </c:pt>
                <c:pt idx="27">
                  <c:v>30.490115472936029</c:v>
                </c:pt>
                <c:pt idx="28">
                  <c:v>30.458552317224289</c:v>
                </c:pt>
                <c:pt idx="29">
                  <c:v>30.19490688954145</c:v>
                </c:pt>
                <c:pt idx="30">
                  <c:v>30.506881932858757</c:v>
                </c:pt>
                <c:pt idx="31">
                  <c:v>30.442956242140973</c:v>
                </c:pt>
                <c:pt idx="32">
                  <c:v>29.205192951959489</c:v>
                </c:pt>
                <c:pt idx="33">
                  <c:v>27.186522361809029</c:v>
                </c:pt>
                <c:pt idx="34">
                  <c:v>25.305272480620129</c:v>
                </c:pt>
                <c:pt idx="35">
                  <c:v>22.224893082591002</c:v>
                </c:pt>
                <c:pt idx="36">
                  <c:v>21.986396429317182</c:v>
                </c:pt>
                <c:pt idx="37">
                  <c:v>21.350195506607928</c:v>
                </c:pt>
                <c:pt idx="38">
                  <c:v>20.20772071071627</c:v>
                </c:pt>
                <c:pt idx="39">
                  <c:v>19.790747713538206</c:v>
                </c:pt>
                <c:pt idx="40">
                  <c:v>20.041388372710379</c:v>
                </c:pt>
                <c:pt idx="41">
                  <c:v>20.157177490965431</c:v>
                </c:pt>
                <c:pt idx="42">
                  <c:v>19.666106325873312</c:v>
                </c:pt>
                <c:pt idx="43">
                  <c:v>18.563615016579789</c:v>
                </c:pt>
                <c:pt idx="44">
                  <c:v>17.451867245317498</c:v>
                </c:pt>
                <c:pt idx="45">
                  <c:v>16.664996315750631</c:v>
                </c:pt>
                <c:pt idx="46">
                  <c:v>16.33614577384353</c:v>
                </c:pt>
                <c:pt idx="47">
                  <c:v>16.135272945182159</c:v>
                </c:pt>
                <c:pt idx="48">
                  <c:v>15.312122173020153</c:v>
                </c:pt>
                <c:pt idx="49">
                  <c:v>14.455527605956474</c:v>
                </c:pt>
                <c:pt idx="50">
                  <c:v>13.774177688202498</c:v>
                </c:pt>
                <c:pt idx="51">
                  <c:v>12.901825563262893</c:v>
                </c:pt>
                <c:pt idx="52">
                  <c:v>12.286831822176271</c:v>
                </c:pt>
                <c:pt idx="53">
                  <c:v>11.799389517570004</c:v>
                </c:pt>
                <c:pt idx="54">
                  <c:v>10.659678333173581</c:v>
                </c:pt>
                <c:pt idx="55">
                  <c:v>10.019257996609294</c:v>
                </c:pt>
                <c:pt idx="56">
                  <c:v>9.6122059426609709</c:v>
                </c:pt>
                <c:pt idx="57">
                  <c:v>9.6185649647887317</c:v>
                </c:pt>
                <c:pt idx="58">
                  <c:v>9.6356275303643724</c:v>
                </c:pt>
                <c:pt idx="59">
                  <c:v>9.3397298931667248</c:v>
                </c:pt>
                <c:pt idx="60">
                  <c:v>8.6638681214067059</c:v>
                </c:pt>
                <c:pt idx="61">
                  <c:v>7.5548071682607647</c:v>
                </c:pt>
                <c:pt idx="62">
                  <c:v>6.4469000813173434</c:v>
                </c:pt>
                <c:pt idx="63">
                  <c:v>6.1692324527929472</c:v>
                </c:pt>
              </c:numCache>
            </c:numRef>
          </c:yVal>
          <c:smooth val="1"/>
        </c:ser>
        <c:axId val="88520192"/>
        <c:axId val="88521728"/>
      </c:scatterChart>
      <c:scatterChart>
        <c:scatterStyle val="smoothMarker"/>
        <c:ser>
          <c:idx val="1"/>
          <c:order val="1"/>
          <c:tx>
            <c:strRef>
              <c:f>Foglio1!$G$6</c:f>
              <c:strCache>
                <c:ptCount val="1"/>
                <c:pt idx="0">
                  <c:v>Rate of exploitation RHS</c:v>
                </c:pt>
              </c:strCache>
            </c:strRef>
          </c:tx>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Foglio1!$G$7:$G$70</c:f>
              <c:numCache>
                <c:formatCode>General</c:formatCode>
                <c:ptCount val="64"/>
                <c:pt idx="0">
                  <c:v>34.678966789667896</c:v>
                </c:pt>
                <c:pt idx="1">
                  <c:v>34.942716857610193</c:v>
                </c:pt>
                <c:pt idx="2">
                  <c:v>29.243944636678187</c:v>
                </c:pt>
                <c:pt idx="3">
                  <c:v>45.878892733564001</c:v>
                </c:pt>
                <c:pt idx="4">
                  <c:v>38.979043426137956</c:v>
                </c:pt>
                <c:pt idx="5">
                  <c:v>28.013398294762492</c:v>
                </c:pt>
                <c:pt idx="6">
                  <c:v>27.131403118040257</c:v>
                </c:pt>
                <c:pt idx="7">
                  <c:v>25.768065268065229</c:v>
                </c:pt>
                <c:pt idx="8">
                  <c:v>31.574490889603432</c:v>
                </c:pt>
                <c:pt idx="9">
                  <c:v>26.674999999999997</c:v>
                </c:pt>
                <c:pt idx="10">
                  <c:v>26.17337164750959</c:v>
                </c:pt>
                <c:pt idx="11">
                  <c:v>20.967961165048795</c:v>
                </c:pt>
                <c:pt idx="12">
                  <c:v>25.790718835304652</c:v>
                </c:pt>
                <c:pt idx="13">
                  <c:v>22.547619047619026</c:v>
                </c:pt>
                <c:pt idx="14">
                  <c:v>21.800877192982636</c:v>
                </c:pt>
                <c:pt idx="15">
                  <c:v>23.072013093289684</c:v>
                </c:pt>
                <c:pt idx="16">
                  <c:v>24.882260596546189</c:v>
                </c:pt>
                <c:pt idx="17">
                  <c:v>26.011764705882548</c:v>
                </c:pt>
                <c:pt idx="18">
                  <c:v>29.420873124147342</c:v>
                </c:pt>
                <c:pt idx="19">
                  <c:v>28.883663366336627</c:v>
                </c:pt>
                <c:pt idx="20">
                  <c:v>25.39289940828403</c:v>
                </c:pt>
                <c:pt idx="21">
                  <c:v>25.652906029331884</c:v>
                </c:pt>
                <c:pt idx="22">
                  <c:v>22.0124750499002</c:v>
                </c:pt>
                <c:pt idx="23">
                  <c:v>16.897398134511537</c:v>
                </c:pt>
                <c:pt idx="24">
                  <c:v>19.605930176948828</c:v>
                </c:pt>
                <c:pt idx="25">
                  <c:v>21.472392638036631</c:v>
                </c:pt>
                <c:pt idx="26">
                  <c:v>24.257913247362229</c:v>
                </c:pt>
                <c:pt idx="27">
                  <c:v>24.913924050632911</c:v>
                </c:pt>
                <c:pt idx="28">
                  <c:v>24.481053771201729</c:v>
                </c:pt>
                <c:pt idx="29">
                  <c:v>27.818856958346831</c:v>
                </c:pt>
                <c:pt idx="30">
                  <c:v>27.778676683039489</c:v>
                </c:pt>
                <c:pt idx="31">
                  <c:v>28.075235909206832</c:v>
                </c:pt>
                <c:pt idx="32">
                  <c:v>27.187131853194384</c:v>
                </c:pt>
                <c:pt idx="33">
                  <c:v>23.206537890044572</c:v>
                </c:pt>
                <c:pt idx="34">
                  <c:v>21.302008188730749</c:v>
                </c:pt>
                <c:pt idx="35">
                  <c:v>13.84962991819245</c:v>
                </c:pt>
                <c:pt idx="36">
                  <c:v>14.613601823708224</c:v>
                </c:pt>
                <c:pt idx="37">
                  <c:v>16.167950693374578</c:v>
                </c:pt>
                <c:pt idx="38">
                  <c:v>13.576430539795874</c:v>
                </c:pt>
                <c:pt idx="39">
                  <c:v>9.1884378455220368</c:v>
                </c:pt>
                <c:pt idx="40">
                  <c:v>16.269834018577729</c:v>
                </c:pt>
                <c:pt idx="41">
                  <c:v>21.232475472771089</c:v>
                </c:pt>
                <c:pt idx="42">
                  <c:v>18.315529314842784</c:v>
                </c:pt>
                <c:pt idx="43">
                  <c:v>17.916178038379527</c:v>
                </c:pt>
                <c:pt idx="44">
                  <c:v>14.085821899381274</c:v>
                </c:pt>
                <c:pt idx="45">
                  <c:v>14.744137298571989</c:v>
                </c:pt>
                <c:pt idx="46">
                  <c:v>16.738890315951707</c:v>
                </c:pt>
                <c:pt idx="47">
                  <c:v>21.262863398613312</c:v>
                </c:pt>
                <c:pt idx="48">
                  <c:v>24.134912341808931</c:v>
                </c:pt>
                <c:pt idx="49">
                  <c:v>24.411959765668335</c:v>
                </c:pt>
                <c:pt idx="50">
                  <c:v>25.381477284433789</c:v>
                </c:pt>
                <c:pt idx="51">
                  <c:v>18.223458821252301</c:v>
                </c:pt>
                <c:pt idx="52">
                  <c:v>17.99353766617412</c:v>
                </c:pt>
                <c:pt idx="53">
                  <c:v>18.282743744607149</c:v>
                </c:pt>
                <c:pt idx="54">
                  <c:v>10.351983138532304</c:v>
                </c:pt>
                <c:pt idx="55">
                  <c:v>9.390706870983788</c:v>
                </c:pt>
                <c:pt idx="56">
                  <c:v>13.156759964395222</c:v>
                </c:pt>
                <c:pt idx="57">
                  <c:v>24.412936267071164</c:v>
                </c:pt>
                <c:pt idx="58">
                  <c:v>35.576672104404565</c:v>
                </c:pt>
                <c:pt idx="59">
                  <c:v>40.226870748299312</c:v>
                </c:pt>
                <c:pt idx="60">
                  <c:v>34.654854128893994</c:v>
                </c:pt>
                <c:pt idx="61">
                  <c:v>26.194253539786367</c:v>
                </c:pt>
                <c:pt idx="62">
                  <c:v>16.337596388941126</c:v>
                </c:pt>
                <c:pt idx="63">
                  <c:v>29.455154833836829</c:v>
                </c:pt>
              </c:numCache>
            </c:numRef>
          </c:yVal>
          <c:smooth val="1"/>
        </c:ser>
        <c:axId val="88549632"/>
        <c:axId val="88548096"/>
      </c:scatterChart>
      <c:valAx>
        <c:axId val="88520192"/>
        <c:scaling>
          <c:orientation val="minMax"/>
        </c:scaling>
        <c:axPos val="b"/>
        <c:numFmt formatCode="General" sourceLinked="1"/>
        <c:tickLblPos val="nextTo"/>
        <c:crossAx val="88521728"/>
        <c:crosses val="autoZero"/>
        <c:crossBetween val="midCat"/>
      </c:valAx>
      <c:valAx>
        <c:axId val="88521728"/>
        <c:scaling>
          <c:orientation val="minMax"/>
        </c:scaling>
        <c:axPos val="l"/>
        <c:majorGridlines/>
        <c:numFmt formatCode="General" sourceLinked="1"/>
        <c:tickLblPos val="nextTo"/>
        <c:crossAx val="88520192"/>
        <c:crosses val="autoZero"/>
        <c:crossBetween val="midCat"/>
      </c:valAx>
      <c:valAx>
        <c:axId val="88548096"/>
        <c:scaling>
          <c:orientation val="minMax"/>
        </c:scaling>
        <c:axPos val="r"/>
        <c:numFmt formatCode="General" sourceLinked="1"/>
        <c:tickLblPos val="nextTo"/>
        <c:crossAx val="88549632"/>
        <c:crosses val="max"/>
        <c:crossBetween val="midCat"/>
      </c:valAx>
      <c:valAx>
        <c:axId val="88549632"/>
        <c:scaling>
          <c:orientation val="minMax"/>
        </c:scaling>
        <c:delete val="1"/>
        <c:axPos val="b"/>
        <c:numFmt formatCode="General" sourceLinked="1"/>
        <c:tickLblPos val="none"/>
        <c:crossAx val="88548096"/>
        <c:crosses val="autoZero"/>
        <c:crossBetween val="midCat"/>
      </c:valAx>
    </c:plotArea>
    <c:legend>
      <c:legendPos val="b"/>
    </c:legend>
    <c:plotVisOnly val="1"/>
  </c:chart>
  <c:txPr>
    <a:bodyPr/>
    <a:lstStyle/>
    <a:p>
      <a:pPr>
        <a:defRPr b="1"/>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scatterChart>
        <c:scatterStyle val="smoothMarker"/>
        <c:ser>
          <c:idx val="0"/>
          <c:order val="0"/>
          <c:tx>
            <c:strRef>
              <c:f>Foglio1!$F$6</c:f>
              <c:strCache>
                <c:ptCount val="1"/>
                <c:pt idx="0">
                  <c:v>Productivity LHS</c:v>
                </c:pt>
              </c:strCache>
            </c:strRef>
          </c:tx>
          <c:spPr>
            <a:ln>
              <a:prstDash val="dash"/>
            </a:ln>
          </c:spPr>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Foglio1!$F$7:$F$70</c:f>
              <c:numCache>
                <c:formatCode>General</c:formatCode>
                <c:ptCount val="64"/>
                <c:pt idx="0">
                  <c:v>30.541585763294556</c:v>
                </c:pt>
                <c:pt idx="1">
                  <c:v>32.614406897690124</c:v>
                </c:pt>
                <c:pt idx="2">
                  <c:v>34.526054297844937</c:v>
                </c:pt>
                <c:pt idx="3">
                  <c:v>33.552574614933881</c:v>
                </c:pt>
                <c:pt idx="4">
                  <c:v>34.389823207840905</c:v>
                </c:pt>
                <c:pt idx="5">
                  <c:v>34.954327357275218</c:v>
                </c:pt>
                <c:pt idx="6">
                  <c:v>38.788231370782015</c:v>
                </c:pt>
                <c:pt idx="7">
                  <c:v>40.040120054996294</c:v>
                </c:pt>
                <c:pt idx="8">
                  <c:v>41.729242235086161</c:v>
                </c:pt>
                <c:pt idx="9">
                  <c:v>42.262582091591163</c:v>
                </c:pt>
                <c:pt idx="10">
                  <c:v>44.064895126212107</c:v>
                </c:pt>
                <c:pt idx="11">
                  <c:v>44.251435538024111</c:v>
                </c:pt>
                <c:pt idx="12">
                  <c:v>45.313883622061844</c:v>
                </c:pt>
                <c:pt idx="13">
                  <c:v>48.396923087842119</c:v>
                </c:pt>
                <c:pt idx="14">
                  <c:v>48.266842150246248</c:v>
                </c:pt>
                <c:pt idx="15">
                  <c:v>50.712850739623107</c:v>
                </c:pt>
                <c:pt idx="16">
                  <c:v>52.559421258593794</c:v>
                </c:pt>
                <c:pt idx="17">
                  <c:v>54.112544207700829</c:v>
                </c:pt>
                <c:pt idx="18">
                  <c:v>55.728190956616963</c:v>
                </c:pt>
                <c:pt idx="19">
                  <c:v>57.61548032055255</c:v>
                </c:pt>
                <c:pt idx="20">
                  <c:v>58.896759375084365</c:v>
                </c:pt>
                <c:pt idx="21">
                  <c:v>59.785802481781992</c:v>
                </c:pt>
                <c:pt idx="22">
                  <c:v>60.58085580158928</c:v>
                </c:pt>
                <c:pt idx="23">
                  <c:v>62.442458743200355</c:v>
                </c:pt>
                <c:pt idx="24">
                  <c:v>63.105985235173293</c:v>
                </c:pt>
                <c:pt idx="25">
                  <c:v>63.494722594778658</c:v>
                </c:pt>
                <c:pt idx="26">
                  <c:v>64.495498832797637</c:v>
                </c:pt>
                <c:pt idx="27">
                  <c:v>67.737550780299827</c:v>
                </c:pt>
                <c:pt idx="28">
                  <c:v>66.165169448269026</c:v>
                </c:pt>
                <c:pt idx="29">
                  <c:v>68.842387315645297</c:v>
                </c:pt>
                <c:pt idx="30">
                  <c:v>68.867372939180427</c:v>
                </c:pt>
                <c:pt idx="31">
                  <c:v>69.306784030719825</c:v>
                </c:pt>
                <c:pt idx="32">
                  <c:v>71.148916887453368</c:v>
                </c:pt>
                <c:pt idx="33">
                  <c:v>72.217625586544258</c:v>
                </c:pt>
                <c:pt idx="34">
                  <c:v>75.65952206189985</c:v>
                </c:pt>
                <c:pt idx="35">
                  <c:v>81.047421803004852</c:v>
                </c:pt>
                <c:pt idx="36">
                  <c:v>80.208343123363079</c:v>
                </c:pt>
                <c:pt idx="37">
                  <c:v>83.802819265572793</c:v>
                </c:pt>
                <c:pt idx="38">
                  <c:v>87.300597058063872</c:v>
                </c:pt>
                <c:pt idx="39">
                  <c:v>90.504423823160437</c:v>
                </c:pt>
                <c:pt idx="40">
                  <c:v>89.580292438752053</c:v>
                </c:pt>
                <c:pt idx="41">
                  <c:v>92.279626546910677</c:v>
                </c:pt>
                <c:pt idx="42">
                  <c:v>94.584370323195458</c:v>
                </c:pt>
                <c:pt idx="43">
                  <c:v>96.289366063142026</c:v>
                </c:pt>
                <c:pt idx="44">
                  <c:v>98.689662630888819</c:v>
                </c:pt>
                <c:pt idx="45">
                  <c:v>102.62146205020531</c:v>
                </c:pt>
                <c:pt idx="46">
                  <c:v>104.39517907893655</c:v>
                </c:pt>
                <c:pt idx="47">
                  <c:v>107.47344278037276</c:v>
                </c:pt>
                <c:pt idx="48">
                  <c:v>113.42033704983541</c:v>
                </c:pt>
                <c:pt idx="49">
                  <c:v>118.44900920884326</c:v>
                </c:pt>
                <c:pt idx="50">
                  <c:v>124.64709763148635</c:v>
                </c:pt>
                <c:pt idx="51">
                  <c:v>129.96620193913262</c:v>
                </c:pt>
                <c:pt idx="52">
                  <c:v>135.7044637327908</c:v>
                </c:pt>
                <c:pt idx="53">
                  <c:v>141.88088543896299</c:v>
                </c:pt>
                <c:pt idx="54">
                  <c:v>144.93629778425421</c:v>
                </c:pt>
                <c:pt idx="55">
                  <c:v>151.45382487594526</c:v>
                </c:pt>
                <c:pt idx="56">
                  <c:v>158.66845947680679</c:v>
                </c:pt>
                <c:pt idx="57">
                  <c:v>164.8460437694394</c:v>
                </c:pt>
                <c:pt idx="58">
                  <c:v>170.64871267655889</c:v>
                </c:pt>
                <c:pt idx="59">
                  <c:v>179.64280305929171</c:v>
                </c:pt>
                <c:pt idx="60">
                  <c:v>187.80116537190113</c:v>
                </c:pt>
                <c:pt idx="61">
                  <c:v>203.20967929084486</c:v>
                </c:pt>
                <c:pt idx="62">
                  <c:v>222.58692051766826</c:v>
                </c:pt>
                <c:pt idx="63">
                  <c:v>235.58601981123357</c:v>
                </c:pt>
              </c:numCache>
            </c:numRef>
          </c:yVal>
          <c:smooth val="1"/>
        </c:ser>
        <c:ser>
          <c:idx val="2"/>
          <c:order val="2"/>
          <c:tx>
            <c:strRef>
              <c:f>Foglio1!$H$6</c:f>
              <c:strCache>
                <c:ptCount val="1"/>
                <c:pt idx="0">
                  <c:v>L/A LHS</c:v>
                </c:pt>
              </c:strCache>
            </c:strRef>
          </c:tx>
          <c:spPr>
            <a:ln>
              <a:prstDash val="sysDot"/>
            </a:ln>
          </c:spPr>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Foglio1!$H$7:$H$70</c:f>
              <c:numCache>
                <c:formatCode>General</c:formatCode>
                <c:ptCount val="64"/>
                <c:pt idx="0">
                  <c:v>75.386574952198558</c:v>
                </c:pt>
                <c:pt idx="1">
                  <c:v>71.254817281879227</c:v>
                </c:pt>
                <c:pt idx="2">
                  <c:v>62.435450000000003</c:v>
                </c:pt>
                <c:pt idx="3">
                  <c:v>66.305825783475782</c:v>
                </c:pt>
                <c:pt idx="4">
                  <c:v>66.971963543003866</c:v>
                </c:pt>
                <c:pt idx="5">
                  <c:v>65.444647953217057</c:v>
                </c:pt>
                <c:pt idx="6">
                  <c:v>59.417725511301988</c:v>
                </c:pt>
                <c:pt idx="7">
                  <c:v>54.174574823766086</c:v>
                </c:pt>
                <c:pt idx="8">
                  <c:v>54.294257142857163</c:v>
                </c:pt>
                <c:pt idx="9">
                  <c:v>54.294257142857163</c:v>
                </c:pt>
                <c:pt idx="10">
                  <c:v>54.830141298701299</c:v>
                </c:pt>
                <c:pt idx="11">
                  <c:v>51.032938928857419</c:v>
                </c:pt>
                <c:pt idx="12">
                  <c:v>48.22362591240924</c:v>
                </c:pt>
                <c:pt idx="13">
                  <c:v>44.00641805555555</c:v>
                </c:pt>
                <c:pt idx="14">
                  <c:v>42.928400133156011</c:v>
                </c:pt>
                <c:pt idx="15">
                  <c:v>41.431822652283898</c:v>
                </c:pt>
                <c:pt idx="16">
                  <c:v>39.891367650601907</c:v>
                </c:pt>
                <c:pt idx="17">
                  <c:v>38.880507474518232</c:v>
                </c:pt>
                <c:pt idx="18">
                  <c:v>38.240122094240832</c:v>
                </c:pt>
                <c:pt idx="19">
                  <c:v>36.922660411679999</c:v>
                </c:pt>
                <c:pt idx="20">
                  <c:v>35.199455244444742</c:v>
                </c:pt>
                <c:pt idx="21">
                  <c:v>35.147044736841998</c:v>
                </c:pt>
                <c:pt idx="22">
                  <c:v>34.401480791617544</c:v>
                </c:pt>
                <c:pt idx="23">
                  <c:v>32.020949854333544</c:v>
                </c:pt>
                <c:pt idx="24">
                  <c:v>31.868044824016565</c:v>
                </c:pt>
                <c:pt idx="25">
                  <c:v>32.510065279583877</c:v>
                </c:pt>
                <c:pt idx="26">
                  <c:v>32.723032438141566</c:v>
                </c:pt>
                <c:pt idx="27">
                  <c:v>30.490115472936029</c:v>
                </c:pt>
                <c:pt idx="28">
                  <c:v>30.458552317224289</c:v>
                </c:pt>
                <c:pt idx="29">
                  <c:v>30.19490688954145</c:v>
                </c:pt>
                <c:pt idx="30">
                  <c:v>30.506881932858757</c:v>
                </c:pt>
                <c:pt idx="31">
                  <c:v>30.442956242140973</c:v>
                </c:pt>
                <c:pt idx="32">
                  <c:v>29.205192951959489</c:v>
                </c:pt>
                <c:pt idx="33">
                  <c:v>27.186522361809029</c:v>
                </c:pt>
                <c:pt idx="34">
                  <c:v>25.305272480620129</c:v>
                </c:pt>
                <c:pt idx="35">
                  <c:v>22.224893082591002</c:v>
                </c:pt>
                <c:pt idx="36">
                  <c:v>21.986396429317182</c:v>
                </c:pt>
                <c:pt idx="37">
                  <c:v>21.350195506607928</c:v>
                </c:pt>
                <c:pt idx="38">
                  <c:v>20.20772071071627</c:v>
                </c:pt>
                <c:pt idx="39">
                  <c:v>19.790747713538206</c:v>
                </c:pt>
                <c:pt idx="40">
                  <c:v>20.041388372710379</c:v>
                </c:pt>
                <c:pt idx="41">
                  <c:v>20.157177490965431</c:v>
                </c:pt>
                <c:pt idx="42">
                  <c:v>19.666106325873312</c:v>
                </c:pt>
                <c:pt idx="43">
                  <c:v>18.563615016579789</c:v>
                </c:pt>
                <c:pt idx="44">
                  <c:v>17.451867245317498</c:v>
                </c:pt>
                <c:pt idx="45">
                  <c:v>16.664996315750631</c:v>
                </c:pt>
                <c:pt idx="46">
                  <c:v>16.33614577384353</c:v>
                </c:pt>
                <c:pt idx="47">
                  <c:v>16.135272945182159</c:v>
                </c:pt>
                <c:pt idx="48">
                  <c:v>15.312122173020153</c:v>
                </c:pt>
                <c:pt idx="49">
                  <c:v>14.455527605956474</c:v>
                </c:pt>
                <c:pt idx="50">
                  <c:v>13.774177688202498</c:v>
                </c:pt>
                <c:pt idx="51">
                  <c:v>12.901825563262893</c:v>
                </c:pt>
                <c:pt idx="52">
                  <c:v>12.286831822176271</c:v>
                </c:pt>
                <c:pt idx="53">
                  <c:v>11.799389517570004</c:v>
                </c:pt>
                <c:pt idx="54">
                  <c:v>10.659678333173581</c:v>
                </c:pt>
                <c:pt idx="55">
                  <c:v>10.019257996609294</c:v>
                </c:pt>
                <c:pt idx="56">
                  <c:v>9.6122059426609709</c:v>
                </c:pt>
                <c:pt idx="57">
                  <c:v>9.6185649647887317</c:v>
                </c:pt>
                <c:pt idx="58">
                  <c:v>9.6356275303643724</c:v>
                </c:pt>
                <c:pt idx="59">
                  <c:v>9.3397298931667248</c:v>
                </c:pt>
                <c:pt idx="60">
                  <c:v>8.6638681214067059</c:v>
                </c:pt>
                <c:pt idx="61">
                  <c:v>7.5548071682607647</c:v>
                </c:pt>
                <c:pt idx="62">
                  <c:v>6.4469000813173434</c:v>
                </c:pt>
                <c:pt idx="63">
                  <c:v>6.1692324527929472</c:v>
                </c:pt>
              </c:numCache>
            </c:numRef>
          </c:yVal>
          <c:smooth val="1"/>
        </c:ser>
        <c:axId val="88577152"/>
        <c:axId val="88578688"/>
      </c:scatterChart>
      <c:scatterChart>
        <c:scatterStyle val="smoothMarker"/>
        <c:ser>
          <c:idx val="1"/>
          <c:order val="1"/>
          <c:tx>
            <c:strRef>
              <c:f>Foglio1!$G$6</c:f>
              <c:strCache>
                <c:ptCount val="1"/>
                <c:pt idx="0">
                  <c:v>Rate of exploitation RHS</c:v>
                </c:pt>
              </c:strCache>
            </c:strRef>
          </c:tx>
          <c:marker>
            <c:symbol val="none"/>
          </c:marker>
          <c:xVal>
            <c:numRef>
              <c:f>Foglio1!$E$7:$E$70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Foglio1!$G$7:$G$70</c:f>
              <c:numCache>
                <c:formatCode>General</c:formatCode>
                <c:ptCount val="64"/>
                <c:pt idx="0">
                  <c:v>34.678966789667896</c:v>
                </c:pt>
                <c:pt idx="1">
                  <c:v>34.942716857610193</c:v>
                </c:pt>
                <c:pt idx="2">
                  <c:v>29.243944636678187</c:v>
                </c:pt>
                <c:pt idx="3">
                  <c:v>45.878892733564001</c:v>
                </c:pt>
                <c:pt idx="4">
                  <c:v>38.979043426137956</c:v>
                </c:pt>
                <c:pt idx="5">
                  <c:v>28.013398294762492</c:v>
                </c:pt>
                <c:pt idx="6">
                  <c:v>27.131403118040257</c:v>
                </c:pt>
                <c:pt idx="7">
                  <c:v>25.768065268065229</c:v>
                </c:pt>
                <c:pt idx="8">
                  <c:v>31.574490889603432</c:v>
                </c:pt>
                <c:pt idx="9">
                  <c:v>26.674999999999997</c:v>
                </c:pt>
                <c:pt idx="10">
                  <c:v>26.17337164750959</c:v>
                </c:pt>
                <c:pt idx="11">
                  <c:v>20.967961165048795</c:v>
                </c:pt>
                <c:pt idx="12">
                  <c:v>25.790718835304652</c:v>
                </c:pt>
                <c:pt idx="13">
                  <c:v>22.547619047619026</c:v>
                </c:pt>
                <c:pt idx="14">
                  <c:v>21.800877192982636</c:v>
                </c:pt>
                <c:pt idx="15">
                  <c:v>23.072013093289684</c:v>
                </c:pt>
                <c:pt idx="16">
                  <c:v>24.882260596546189</c:v>
                </c:pt>
                <c:pt idx="17">
                  <c:v>26.011764705882548</c:v>
                </c:pt>
                <c:pt idx="18">
                  <c:v>29.420873124147342</c:v>
                </c:pt>
                <c:pt idx="19">
                  <c:v>28.883663366336627</c:v>
                </c:pt>
                <c:pt idx="20">
                  <c:v>25.39289940828403</c:v>
                </c:pt>
                <c:pt idx="21">
                  <c:v>25.652906029331884</c:v>
                </c:pt>
                <c:pt idx="22">
                  <c:v>22.0124750499002</c:v>
                </c:pt>
                <c:pt idx="23">
                  <c:v>16.897398134511537</c:v>
                </c:pt>
                <c:pt idx="24">
                  <c:v>19.605930176948828</c:v>
                </c:pt>
                <c:pt idx="25">
                  <c:v>21.472392638036631</c:v>
                </c:pt>
                <c:pt idx="26">
                  <c:v>24.257913247362229</c:v>
                </c:pt>
                <c:pt idx="27">
                  <c:v>24.913924050632911</c:v>
                </c:pt>
                <c:pt idx="28">
                  <c:v>24.481053771201729</c:v>
                </c:pt>
                <c:pt idx="29">
                  <c:v>27.818856958346831</c:v>
                </c:pt>
                <c:pt idx="30">
                  <c:v>27.778676683039489</c:v>
                </c:pt>
                <c:pt idx="31">
                  <c:v>28.075235909206832</c:v>
                </c:pt>
                <c:pt idx="32">
                  <c:v>27.187131853194384</c:v>
                </c:pt>
                <c:pt idx="33">
                  <c:v>23.206537890044572</c:v>
                </c:pt>
                <c:pt idx="34">
                  <c:v>21.302008188730749</c:v>
                </c:pt>
                <c:pt idx="35">
                  <c:v>13.84962991819245</c:v>
                </c:pt>
                <c:pt idx="36">
                  <c:v>14.613601823708224</c:v>
                </c:pt>
                <c:pt idx="37">
                  <c:v>16.167950693374578</c:v>
                </c:pt>
                <c:pt idx="38">
                  <c:v>13.576430539795874</c:v>
                </c:pt>
                <c:pt idx="39">
                  <c:v>9.1884378455220368</c:v>
                </c:pt>
                <c:pt idx="40">
                  <c:v>16.269834018577729</c:v>
                </c:pt>
                <c:pt idx="41">
                  <c:v>21.232475472771089</c:v>
                </c:pt>
                <c:pt idx="42">
                  <c:v>18.315529314842784</c:v>
                </c:pt>
                <c:pt idx="43">
                  <c:v>17.916178038379527</c:v>
                </c:pt>
                <c:pt idx="44">
                  <c:v>14.085821899381274</c:v>
                </c:pt>
                <c:pt idx="45">
                  <c:v>14.744137298571989</c:v>
                </c:pt>
                <c:pt idx="46">
                  <c:v>16.738890315951707</c:v>
                </c:pt>
                <c:pt idx="47">
                  <c:v>21.262863398613312</c:v>
                </c:pt>
                <c:pt idx="48">
                  <c:v>24.134912341808931</c:v>
                </c:pt>
                <c:pt idx="49">
                  <c:v>24.411959765668335</c:v>
                </c:pt>
                <c:pt idx="50">
                  <c:v>25.381477284433789</c:v>
                </c:pt>
                <c:pt idx="51">
                  <c:v>18.223458821252301</c:v>
                </c:pt>
                <c:pt idx="52">
                  <c:v>17.99353766617412</c:v>
                </c:pt>
                <c:pt idx="53">
                  <c:v>18.282743744607149</c:v>
                </c:pt>
                <c:pt idx="54">
                  <c:v>10.351983138532304</c:v>
                </c:pt>
                <c:pt idx="55">
                  <c:v>9.390706870983788</c:v>
                </c:pt>
                <c:pt idx="56">
                  <c:v>13.156759964395222</c:v>
                </c:pt>
                <c:pt idx="57">
                  <c:v>24.412936267071164</c:v>
                </c:pt>
                <c:pt idx="58">
                  <c:v>35.576672104404565</c:v>
                </c:pt>
                <c:pt idx="59">
                  <c:v>40.226870748299312</c:v>
                </c:pt>
                <c:pt idx="60">
                  <c:v>34.654854128893994</c:v>
                </c:pt>
                <c:pt idx="61">
                  <c:v>26.194253539786367</c:v>
                </c:pt>
                <c:pt idx="62">
                  <c:v>16.337596388941126</c:v>
                </c:pt>
                <c:pt idx="63">
                  <c:v>29.455154833836829</c:v>
                </c:pt>
              </c:numCache>
            </c:numRef>
          </c:yVal>
          <c:smooth val="1"/>
        </c:ser>
        <c:axId val="63702912"/>
        <c:axId val="63701376"/>
      </c:scatterChart>
      <c:valAx>
        <c:axId val="88577152"/>
        <c:scaling>
          <c:orientation val="minMax"/>
        </c:scaling>
        <c:axPos val="b"/>
        <c:numFmt formatCode="General" sourceLinked="1"/>
        <c:tickLblPos val="nextTo"/>
        <c:crossAx val="88578688"/>
        <c:crosses val="autoZero"/>
        <c:crossBetween val="midCat"/>
      </c:valAx>
      <c:valAx>
        <c:axId val="88578688"/>
        <c:scaling>
          <c:orientation val="minMax"/>
        </c:scaling>
        <c:axPos val="l"/>
        <c:majorGridlines/>
        <c:numFmt formatCode="General" sourceLinked="1"/>
        <c:tickLblPos val="nextTo"/>
        <c:crossAx val="88577152"/>
        <c:crosses val="autoZero"/>
        <c:crossBetween val="midCat"/>
      </c:valAx>
      <c:valAx>
        <c:axId val="63701376"/>
        <c:scaling>
          <c:orientation val="minMax"/>
        </c:scaling>
        <c:axPos val="r"/>
        <c:numFmt formatCode="General" sourceLinked="1"/>
        <c:tickLblPos val="nextTo"/>
        <c:crossAx val="63702912"/>
        <c:crosses val="max"/>
        <c:crossBetween val="midCat"/>
      </c:valAx>
      <c:valAx>
        <c:axId val="63702912"/>
        <c:scaling>
          <c:orientation val="minMax"/>
        </c:scaling>
        <c:delete val="1"/>
        <c:axPos val="b"/>
        <c:numFmt formatCode="General" sourceLinked="1"/>
        <c:tickLblPos val="none"/>
        <c:crossAx val="63701376"/>
        <c:crosses val="autoZero"/>
        <c:crossBetween val="midCat"/>
      </c:valAx>
    </c:plotArea>
    <c:legend>
      <c:legendPos val="b"/>
    </c:legend>
    <c:plotVisOnly val="1"/>
  </c:chart>
  <c:txPr>
    <a:bodyPr/>
    <a:lstStyle/>
    <a:p>
      <a:pPr>
        <a:defRPr b="1"/>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scatterChart>
        <c:scatterStyle val="smoothMarker"/>
        <c:ser>
          <c:idx val="0"/>
          <c:order val="0"/>
          <c:tx>
            <c:strRef>
              <c:f>Foglio1!$D$4</c:f>
              <c:strCache>
                <c:ptCount val="1"/>
                <c:pt idx="0">
                  <c:v>C/V LHS</c:v>
                </c:pt>
              </c:strCache>
            </c:strRef>
          </c:tx>
          <c:marker>
            <c:symbol val="none"/>
          </c:marker>
          <c:xVal>
            <c:numRef>
              <c:f>Foglio1!$C$5:$C$68</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Foglio1!$D$5:$D$68</c:f>
              <c:numCache>
                <c:formatCode>0.00</c:formatCode>
                <c:ptCount val="64"/>
                <c:pt idx="0">
                  <c:v>1.0340626946293516</c:v>
                </c:pt>
                <c:pt idx="1">
                  <c:v>1.0192559235919727</c:v>
                </c:pt>
                <c:pt idx="2">
                  <c:v>1.1183660630027421</c:v>
                </c:pt>
                <c:pt idx="3">
                  <c:v>1.1911094994856375</c:v>
                </c:pt>
                <c:pt idx="4">
                  <c:v>1.0664821264853523</c:v>
                </c:pt>
                <c:pt idx="5">
                  <c:v>0.99422194963343535</c:v>
                </c:pt>
                <c:pt idx="6">
                  <c:v>0.97440466290340511</c:v>
                </c:pt>
                <c:pt idx="7">
                  <c:v>1.0757162743676196</c:v>
                </c:pt>
                <c:pt idx="8">
                  <c:v>1.039573638664592</c:v>
                </c:pt>
                <c:pt idx="9">
                  <c:v>0.91909903579244701</c:v>
                </c:pt>
                <c:pt idx="10">
                  <c:v>1.0103883877973598</c:v>
                </c:pt>
                <c:pt idx="11">
                  <c:v>1.0914677633462726</c:v>
                </c:pt>
                <c:pt idx="12">
                  <c:v>1.0613461271388165</c:v>
                </c:pt>
                <c:pt idx="13">
                  <c:v>1.0847079648484772</c:v>
                </c:pt>
                <c:pt idx="14">
                  <c:v>1.1361828031958221</c:v>
                </c:pt>
                <c:pt idx="15">
                  <c:v>1.1176925365117707</c:v>
                </c:pt>
                <c:pt idx="16">
                  <c:v>1.1387434669898411</c:v>
                </c:pt>
                <c:pt idx="17">
                  <c:v>1.1414903413770172</c:v>
                </c:pt>
                <c:pt idx="18">
                  <c:v>1.1442513569476815</c:v>
                </c:pt>
                <c:pt idx="19">
                  <c:v>1.1432781071641558</c:v>
                </c:pt>
                <c:pt idx="20">
                  <c:v>1.1684739971131231</c:v>
                </c:pt>
                <c:pt idx="21">
                  <c:v>1.1409566810968021</c:v>
                </c:pt>
                <c:pt idx="22">
                  <c:v>1.1255024669298481</c:v>
                </c:pt>
                <c:pt idx="23">
                  <c:v>1.1695975637514426</c:v>
                </c:pt>
                <c:pt idx="24">
                  <c:v>1.1829704832125181</c:v>
                </c:pt>
                <c:pt idx="25">
                  <c:v>1.1414244166262819</c:v>
                </c:pt>
                <c:pt idx="26">
                  <c:v>1.1189484229630677</c:v>
                </c:pt>
                <c:pt idx="27">
                  <c:v>1.172542056923713</c:v>
                </c:pt>
                <c:pt idx="28">
                  <c:v>1.2260576485442609</c:v>
                </c:pt>
                <c:pt idx="29">
                  <c:v>1.1849458061362945</c:v>
                </c:pt>
                <c:pt idx="30">
                  <c:v>1.1606443115065483</c:v>
                </c:pt>
                <c:pt idx="31">
                  <c:v>1.1539313840800256</c:v>
                </c:pt>
                <c:pt idx="32">
                  <c:v>1.1799334459735089</c:v>
                </c:pt>
                <c:pt idx="33">
                  <c:v>1.2789436610046614</c:v>
                </c:pt>
                <c:pt idx="34">
                  <c:v>1.3263068152150534</c:v>
                </c:pt>
                <c:pt idx="35">
                  <c:v>1.420864247238073</c:v>
                </c:pt>
                <c:pt idx="36">
                  <c:v>1.5011753554190268</c:v>
                </c:pt>
                <c:pt idx="37">
                  <c:v>1.471958728239805</c:v>
                </c:pt>
                <c:pt idx="38">
                  <c:v>1.4863182974123184</c:v>
                </c:pt>
                <c:pt idx="39">
                  <c:v>1.3801227029319161</c:v>
                </c:pt>
                <c:pt idx="40">
                  <c:v>1.4619372619880009</c:v>
                </c:pt>
                <c:pt idx="41">
                  <c:v>1.4095212760626885</c:v>
                </c:pt>
                <c:pt idx="42">
                  <c:v>1.3755919655375959</c:v>
                </c:pt>
                <c:pt idx="43">
                  <c:v>1.497388751925155</c:v>
                </c:pt>
                <c:pt idx="44">
                  <c:v>1.5794384359205897</c:v>
                </c:pt>
                <c:pt idx="45">
                  <c:v>1.6156906913244755</c:v>
                </c:pt>
                <c:pt idx="46">
                  <c:v>1.6548969457976379</c:v>
                </c:pt>
                <c:pt idx="47">
                  <c:v>1.6518275563896399</c:v>
                </c:pt>
                <c:pt idx="48">
                  <c:v>1.6849992072883375</c:v>
                </c:pt>
                <c:pt idx="49">
                  <c:v>1.7467630190844794</c:v>
                </c:pt>
                <c:pt idx="50">
                  <c:v>1.7489120668023301</c:v>
                </c:pt>
                <c:pt idx="51">
                  <c:v>1.746797245606649</c:v>
                </c:pt>
                <c:pt idx="52">
                  <c:v>1.7680167942092184</c:v>
                </c:pt>
                <c:pt idx="53">
                  <c:v>1.7546561256362583</c:v>
                </c:pt>
                <c:pt idx="54">
                  <c:v>2.0249024673175602</c:v>
                </c:pt>
                <c:pt idx="55">
                  <c:v>2.1140141323501687</c:v>
                </c:pt>
                <c:pt idx="56">
                  <c:v>2.1547351739077993</c:v>
                </c:pt>
                <c:pt idx="57">
                  <c:v>2.1246017685054026</c:v>
                </c:pt>
                <c:pt idx="58">
                  <c:v>2.1042233097698024</c:v>
                </c:pt>
                <c:pt idx="59">
                  <c:v>2.0688066420670292</c:v>
                </c:pt>
                <c:pt idx="60">
                  <c:v>2.1473158358043012</c:v>
                </c:pt>
                <c:pt idx="61">
                  <c:v>2.3578458412651977</c:v>
                </c:pt>
                <c:pt idx="62">
                  <c:v>2.6744543339007767</c:v>
                </c:pt>
                <c:pt idx="63">
                  <c:v>2.8553035059916487</c:v>
                </c:pt>
              </c:numCache>
            </c:numRef>
          </c:yVal>
          <c:smooth val="1"/>
        </c:ser>
        <c:axId val="63720448"/>
        <c:axId val="63726336"/>
      </c:scatterChart>
      <c:scatterChart>
        <c:scatterStyle val="smoothMarker"/>
        <c:ser>
          <c:idx val="1"/>
          <c:order val="1"/>
          <c:tx>
            <c:strRef>
              <c:f>Foglio1!$E$4</c:f>
              <c:strCache>
                <c:ptCount val="1"/>
                <c:pt idx="0">
                  <c:v>ARP RHS</c:v>
                </c:pt>
              </c:strCache>
            </c:strRef>
          </c:tx>
          <c:marker>
            <c:symbol val="none"/>
          </c:marker>
          <c:xVal>
            <c:numRef>
              <c:f>Foglio1!$C$5:$C$68</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Foglio1!$E$5:$E$68</c:f>
              <c:numCache>
                <c:formatCode>0.00%</c:formatCode>
                <c:ptCount val="64"/>
                <c:pt idx="0">
                  <c:v>0.1704911401267683</c:v>
                </c:pt>
                <c:pt idx="1">
                  <c:v>0.17304748966863442</c:v>
                </c:pt>
                <c:pt idx="2">
                  <c:v>0.13804953330504879</c:v>
                </c:pt>
                <c:pt idx="3">
                  <c:v>0.20938658129287496</c:v>
                </c:pt>
                <c:pt idx="4">
                  <c:v>0.18862511766522491</c:v>
                </c:pt>
                <c:pt idx="5">
                  <c:v>0.14047282099122291</c:v>
                </c:pt>
                <c:pt idx="6">
                  <c:v>0.13741561508542693</c:v>
                </c:pt>
                <c:pt idx="7">
                  <c:v>0.12414059467696606</c:v>
                </c:pt>
                <c:pt idx="8">
                  <c:v>0.15480927136456141</c:v>
                </c:pt>
                <c:pt idx="9">
                  <c:v>0.13899751655591441</c:v>
                </c:pt>
                <c:pt idx="10">
                  <c:v>0.13019062289842354</c:v>
                </c:pt>
                <c:pt idx="11">
                  <c:v>0.10025476621021821</c:v>
                </c:pt>
                <c:pt idx="12">
                  <c:v>0.1251159060371039</c:v>
                </c:pt>
                <c:pt idx="13">
                  <c:v>0.10815720680214347</c:v>
                </c:pt>
                <c:pt idx="14">
                  <c:v>0.10205529770377142</c:v>
                </c:pt>
                <c:pt idx="15">
                  <c:v>0.10894883320169649</c:v>
                </c:pt>
                <c:pt idx="16">
                  <c:v>0.11634055687644861</c:v>
                </c:pt>
                <c:pt idx="17">
                  <c:v>0.12146571106716419</c:v>
                </c:pt>
                <c:pt idx="18">
                  <c:v>0.13720813573847118</c:v>
                </c:pt>
                <c:pt idx="19">
                  <c:v>0.13476395466267141</c:v>
                </c:pt>
                <c:pt idx="20">
                  <c:v>0.11710031774459558</c:v>
                </c:pt>
                <c:pt idx="21">
                  <c:v>0.11981982753705255</c:v>
                </c:pt>
                <c:pt idx="22">
                  <c:v>0.10356362974114135</c:v>
                </c:pt>
                <c:pt idx="23">
                  <c:v>7.7882637853329856E-2</c:v>
                </c:pt>
                <c:pt idx="24">
                  <c:v>8.9813079598293696E-2</c:v>
                </c:pt>
                <c:pt idx="25">
                  <c:v>0.10027154108883254</c:v>
                </c:pt>
                <c:pt idx="26">
                  <c:v>0.11448090470008193</c:v>
                </c:pt>
                <c:pt idx="27">
                  <c:v>0.11467637172424119</c:v>
                </c:pt>
                <c:pt idx="28">
                  <c:v>0.10997493163400868</c:v>
                </c:pt>
                <c:pt idx="29">
                  <c:v>0.12732058104241922</c:v>
                </c:pt>
                <c:pt idx="30">
                  <c:v>0.12856663419843836</c:v>
                </c:pt>
                <c:pt idx="31">
                  <c:v>0.13034415170656971</c:v>
                </c:pt>
                <c:pt idx="32">
                  <c:v>0.12471542148872145</c:v>
                </c:pt>
                <c:pt idx="33">
                  <c:v>0.10183023954095506</c:v>
                </c:pt>
                <c:pt idx="34">
                  <c:v>9.1570071709399667E-2</c:v>
                </c:pt>
                <c:pt idx="35">
                  <c:v>5.7209444660075846E-2</c:v>
                </c:pt>
                <c:pt idx="36">
                  <c:v>5.8426938327400424E-2</c:v>
                </c:pt>
                <c:pt idx="37">
                  <c:v>6.5405423272932431E-2</c:v>
                </c:pt>
                <c:pt idx="38">
                  <c:v>5.4604555474355755E-2</c:v>
                </c:pt>
                <c:pt idx="39">
                  <c:v>3.8604891395739409E-2</c:v>
                </c:pt>
                <c:pt idx="40">
                  <c:v>6.6085494012304499E-2</c:v>
                </c:pt>
                <c:pt idx="41">
                  <c:v>8.8119062004990228E-2</c:v>
                </c:pt>
                <c:pt idx="42">
                  <c:v>7.7098801395794364E-2</c:v>
                </c:pt>
                <c:pt idx="43">
                  <c:v>7.1739644156595894E-2</c:v>
                </c:pt>
                <c:pt idx="44">
                  <c:v>5.4608094937354433E-2</c:v>
                </c:pt>
                <c:pt idx="45">
                  <c:v>5.6368045914121832E-2</c:v>
                </c:pt>
                <c:pt idx="46">
                  <c:v>6.3049115117056478E-2</c:v>
                </c:pt>
                <c:pt idx="47">
                  <c:v>8.0181923396112048E-2</c:v>
                </c:pt>
                <c:pt idx="48">
                  <c:v>8.9887968220979747E-2</c:v>
                </c:pt>
                <c:pt idx="49">
                  <c:v>8.8875376565268283E-2</c:v>
                </c:pt>
                <c:pt idx="50">
                  <c:v>9.2332809008179376E-2</c:v>
                </c:pt>
                <c:pt idx="51">
                  <c:v>6.6344390181691484E-2</c:v>
                </c:pt>
                <c:pt idx="52">
                  <c:v>6.5005160748364488E-2</c:v>
                </c:pt>
                <c:pt idx="53">
                  <c:v>6.6370330490469712E-2</c:v>
                </c:pt>
                <c:pt idx="54">
                  <c:v>3.422253527305387E-2</c:v>
                </c:pt>
                <c:pt idx="55">
                  <c:v>3.0156275700317592E-2</c:v>
                </c:pt>
                <c:pt idx="56">
                  <c:v>4.1704800051719781E-2</c:v>
                </c:pt>
                <c:pt idx="57">
                  <c:v>7.8131352651538769E-2</c:v>
                </c:pt>
                <c:pt idx="58">
                  <c:v>0.11460732220016348</c:v>
                </c:pt>
                <c:pt idx="59">
                  <c:v>0.13108310636737971</c:v>
                </c:pt>
                <c:pt idx="60">
                  <c:v>0.11010923573241552</c:v>
                </c:pt>
                <c:pt idx="61">
                  <c:v>7.8009101007200016E-2</c:v>
                </c:pt>
                <c:pt idx="62">
                  <c:v>4.446264643489925E-2</c:v>
                </c:pt>
                <c:pt idx="63">
                  <c:v>7.6401649800228913E-2</c:v>
                </c:pt>
              </c:numCache>
            </c:numRef>
          </c:yVal>
          <c:smooth val="1"/>
        </c:ser>
        <c:axId val="63741952"/>
        <c:axId val="63727872"/>
      </c:scatterChart>
      <c:valAx>
        <c:axId val="63720448"/>
        <c:scaling>
          <c:orientation val="minMax"/>
        </c:scaling>
        <c:axPos val="b"/>
        <c:numFmt formatCode="General" sourceLinked="1"/>
        <c:tickLblPos val="nextTo"/>
        <c:crossAx val="63726336"/>
        <c:crosses val="autoZero"/>
        <c:crossBetween val="midCat"/>
      </c:valAx>
      <c:valAx>
        <c:axId val="63726336"/>
        <c:scaling>
          <c:orientation val="minMax"/>
        </c:scaling>
        <c:axPos val="l"/>
        <c:majorGridlines/>
        <c:numFmt formatCode="0.00" sourceLinked="1"/>
        <c:tickLblPos val="nextTo"/>
        <c:crossAx val="63720448"/>
        <c:crosses val="autoZero"/>
        <c:crossBetween val="midCat"/>
      </c:valAx>
      <c:valAx>
        <c:axId val="63727872"/>
        <c:scaling>
          <c:orientation val="minMax"/>
        </c:scaling>
        <c:axPos val="r"/>
        <c:numFmt formatCode="0.00%" sourceLinked="1"/>
        <c:tickLblPos val="nextTo"/>
        <c:crossAx val="63741952"/>
        <c:crosses val="max"/>
        <c:crossBetween val="midCat"/>
      </c:valAx>
      <c:valAx>
        <c:axId val="63741952"/>
        <c:scaling>
          <c:orientation val="minMax"/>
        </c:scaling>
        <c:delete val="1"/>
        <c:axPos val="b"/>
        <c:numFmt formatCode="General" sourceLinked="1"/>
        <c:tickLblPos val="none"/>
        <c:crossAx val="63727872"/>
        <c:crosses val="autoZero"/>
        <c:crossBetween val="midCat"/>
      </c:valAx>
    </c:plotArea>
    <c:legend>
      <c:legendPos val="b"/>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scatterChart>
        <c:scatterStyle val="smoothMarker"/>
        <c:ser>
          <c:idx val="0"/>
          <c:order val="0"/>
          <c:tx>
            <c:strRef>
              <c:f>Foglio1!$D$4</c:f>
              <c:strCache>
                <c:ptCount val="1"/>
                <c:pt idx="0">
                  <c:v>C/V LHS</c:v>
                </c:pt>
              </c:strCache>
            </c:strRef>
          </c:tx>
          <c:marker>
            <c:symbol val="none"/>
          </c:marker>
          <c:xVal>
            <c:numRef>
              <c:f>Foglio1!$C$5:$C$68</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Foglio1!$D$5:$D$68</c:f>
              <c:numCache>
                <c:formatCode>0.00</c:formatCode>
                <c:ptCount val="64"/>
                <c:pt idx="0">
                  <c:v>1.0340626946293516</c:v>
                </c:pt>
                <c:pt idx="1">
                  <c:v>1.0192559235919731</c:v>
                </c:pt>
                <c:pt idx="2">
                  <c:v>1.1183660630027421</c:v>
                </c:pt>
                <c:pt idx="3">
                  <c:v>1.1911094994856375</c:v>
                </c:pt>
                <c:pt idx="4">
                  <c:v>1.066482126485353</c:v>
                </c:pt>
                <c:pt idx="5">
                  <c:v>0.99422194963343535</c:v>
                </c:pt>
                <c:pt idx="6">
                  <c:v>0.97440466290340533</c:v>
                </c:pt>
                <c:pt idx="7">
                  <c:v>1.0757162743676196</c:v>
                </c:pt>
                <c:pt idx="8">
                  <c:v>1.0395736386645915</c:v>
                </c:pt>
                <c:pt idx="9">
                  <c:v>0.91909903579244701</c:v>
                </c:pt>
                <c:pt idx="10">
                  <c:v>1.0103883877973598</c:v>
                </c:pt>
                <c:pt idx="11">
                  <c:v>1.091467763346273</c:v>
                </c:pt>
                <c:pt idx="12">
                  <c:v>1.0613461271388165</c:v>
                </c:pt>
                <c:pt idx="13">
                  <c:v>1.0847079648484781</c:v>
                </c:pt>
                <c:pt idx="14">
                  <c:v>1.1361828031958225</c:v>
                </c:pt>
                <c:pt idx="15">
                  <c:v>1.1176925365117711</c:v>
                </c:pt>
                <c:pt idx="16">
                  <c:v>1.1387434669898415</c:v>
                </c:pt>
                <c:pt idx="17">
                  <c:v>1.1414903413770172</c:v>
                </c:pt>
                <c:pt idx="18">
                  <c:v>1.1442513569476815</c:v>
                </c:pt>
                <c:pt idx="19">
                  <c:v>1.1432781071641558</c:v>
                </c:pt>
                <c:pt idx="20">
                  <c:v>1.1684739971131231</c:v>
                </c:pt>
                <c:pt idx="21">
                  <c:v>1.1409566810968021</c:v>
                </c:pt>
                <c:pt idx="22">
                  <c:v>1.1255024669298481</c:v>
                </c:pt>
                <c:pt idx="23">
                  <c:v>1.1695975637514431</c:v>
                </c:pt>
                <c:pt idx="24">
                  <c:v>1.1829704832125181</c:v>
                </c:pt>
                <c:pt idx="25">
                  <c:v>1.1414244166262819</c:v>
                </c:pt>
                <c:pt idx="26">
                  <c:v>1.1189484229630682</c:v>
                </c:pt>
                <c:pt idx="27">
                  <c:v>1.1725420569237139</c:v>
                </c:pt>
                <c:pt idx="28">
                  <c:v>1.2260576485442609</c:v>
                </c:pt>
                <c:pt idx="29">
                  <c:v>1.184945806136295</c:v>
                </c:pt>
                <c:pt idx="30">
                  <c:v>1.1606443115065483</c:v>
                </c:pt>
                <c:pt idx="31">
                  <c:v>1.1539313840800256</c:v>
                </c:pt>
                <c:pt idx="32">
                  <c:v>1.1799334459735089</c:v>
                </c:pt>
                <c:pt idx="33">
                  <c:v>1.2789436610046614</c:v>
                </c:pt>
                <c:pt idx="34">
                  <c:v>1.3263068152150534</c:v>
                </c:pt>
                <c:pt idx="35">
                  <c:v>1.4208642472380721</c:v>
                </c:pt>
                <c:pt idx="36">
                  <c:v>1.5011753554190264</c:v>
                </c:pt>
                <c:pt idx="37">
                  <c:v>1.471958728239805</c:v>
                </c:pt>
                <c:pt idx="38">
                  <c:v>1.4863182974123177</c:v>
                </c:pt>
                <c:pt idx="39">
                  <c:v>1.3801227029319161</c:v>
                </c:pt>
                <c:pt idx="40">
                  <c:v>1.4619372619880009</c:v>
                </c:pt>
                <c:pt idx="41">
                  <c:v>1.4095212760626874</c:v>
                </c:pt>
                <c:pt idx="42">
                  <c:v>1.3755919655375959</c:v>
                </c:pt>
                <c:pt idx="43">
                  <c:v>1.497388751925155</c:v>
                </c:pt>
                <c:pt idx="44">
                  <c:v>1.5794384359205897</c:v>
                </c:pt>
                <c:pt idx="45">
                  <c:v>1.6156906913244746</c:v>
                </c:pt>
                <c:pt idx="46">
                  <c:v>1.6548969457976379</c:v>
                </c:pt>
                <c:pt idx="47">
                  <c:v>1.6518275563896399</c:v>
                </c:pt>
                <c:pt idx="48">
                  <c:v>1.6849992072883371</c:v>
                </c:pt>
                <c:pt idx="49">
                  <c:v>1.746763019084479</c:v>
                </c:pt>
                <c:pt idx="50">
                  <c:v>1.7489120668023301</c:v>
                </c:pt>
                <c:pt idx="51">
                  <c:v>1.746797245606649</c:v>
                </c:pt>
                <c:pt idx="52">
                  <c:v>1.7680167942092184</c:v>
                </c:pt>
                <c:pt idx="53">
                  <c:v>1.7546561256362587</c:v>
                </c:pt>
                <c:pt idx="54">
                  <c:v>2.0249024673175602</c:v>
                </c:pt>
                <c:pt idx="55">
                  <c:v>2.1140141323501687</c:v>
                </c:pt>
                <c:pt idx="56">
                  <c:v>2.1547351739077993</c:v>
                </c:pt>
                <c:pt idx="57">
                  <c:v>2.1246017685054044</c:v>
                </c:pt>
                <c:pt idx="58">
                  <c:v>2.1042233097698024</c:v>
                </c:pt>
                <c:pt idx="59">
                  <c:v>2.0688066420670292</c:v>
                </c:pt>
                <c:pt idx="60">
                  <c:v>2.1473158358043012</c:v>
                </c:pt>
                <c:pt idx="61">
                  <c:v>2.3578458412651977</c:v>
                </c:pt>
                <c:pt idx="62">
                  <c:v>2.6744543339007767</c:v>
                </c:pt>
                <c:pt idx="63">
                  <c:v>2.8553035059916487</c:v>
                </c:pt>
              </c:numCache>
            </c:numRef>
          </c:yVal>
          <c:smooth val="1"/>
        </c:ser>
        <c:axId val="63759872"/>
        <c:axId val="63761408"/>
      </c:scatterChart>
      <c:scatterChart>
        <c:scatterStyle val="smoothMarker"/>
        <c:ser>
          <c:idx val="1"/>
          <c:order val="1"/>
          <c:tx>
            <c:strRef>
              <c:f>Foglio1!$E$4</c:f>
              <c:strCache>
                <c:ptCount val="1"/>
                <c:pt idx="0">
                  <c:v>ARP RHS</c:v>
                </c:pt>
              </c:strCache>
            </c:strRef>
          </c:tx>
          <c:marker>
            <c:symbol val="none"/>
          </c:marker>
          <c:trendline>
            <c:trendlineType val="linear"/>
          </c:trendline>
          <c:xVal>
            <c:numRef>
              <c:f>Foglio1!$C$5:$C$68</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Foglio1!$E$5:$E$68</c:f>
              <c:numCache>
                <c:formatCode>0.00%</c:formatCode>
                <c:ptCount val="64"/>
                <c:pt idx="0">
                  <c:v>0.17049114012676841</c:v>
                </c:pt>
                <c:pt idx="1">
                  <c:v>0.17304748966863448</c:v>
                </c:pt>
                <c:pt idx="2">
                  <c:v>0.13804953330504879</c:v>
                </c:pt>
                <c:pt idx="3">
                  <c:v>0.20938658129287496</c:v>
                </c:pt>
                <c:pt idx="4">
                  <c:v>0.18862511766522491</c:v>
                </c:pt>
                <c:pt idx="5">
                  <c:v>0.14047282099122291</c:v>
                </c:pt>
                <c:pt idx="6">
                  <c:v>0.13741561508542699</c:v>
                </c:pt>
                <c:pt idx="7">
                  <c:v>0.12414059467696606</c:v>
                </c:pt>
                <c:pt idx="8">
                  <c:v>0.15480927136456141</c:v>
                </c:pt>
                <c:pt idx="9">
                  <c:v>0.13899751655591441</c:v>
                </c:pt>
                <c:pt idx="10">
                  <c:v>0.13019062289842354</c:v>
                </c:pt>
                <c:pt idx="11">
                  <c:v>0.10025476621021824</c:v>
                </c:pt>
                <c:pt idx="12">
                  <c:v>0.1251159060371039</c:v>
                </c:pt>
                <c:pt idx="13">
                  <c:v>0.10815720680214347</c:v>
                </c:pt>
                <c:pt idx="14">
                  <c:v>0.10205529770377142</c:v>
                </c:pt>
                <c:pt idx="15">
                  <c:v>0.10894883320169649</c:v>
                </c:pt>
                <c:pt idx="16">
                  <c:v>0.11634055687644861</c:v>
                </c:pt>
                <c:pt idx="17">
                  <c:v>0.12146571106716419</c:v>
                </c:pt>
                <c:pt idx="18">
                  <c:v>0.13720813573847127</c:v>
                </c:pt>
                <c:pt idx="19">
                  <c:v>0.13476395466267141</c:v>
                </c:pt>
                <c:pt idx="20">
                  <c:v>0.11710031774459558</c:v>
                </c:pt>
                <c:pt idx="21">
                  <c:v>0.11981982753705255</c:v>
                </c:pt>
                <c:pt idx="22">
                  <c:v>0.10356362974114142</c:v>
                </c:pt>
                <c:pt idx="23">
                  <c:v>7.7882637853329925E-2</c:v>
                </c:pt>
                <c:pt idx="24">
                  <c:v>8.9813079598293738E-2</c:v>
                </c:pt>
                <c:pt idx="25">
                  <c:v>0.1002715410888326</c:v>
                </c:pt>
                <c:pt idx="26">
                  <c:v>0.11448090470008193</c:v>
                </c:pt>
                <c:pt idx="27">
                  <c:v>0.11467637172424119</c:v>
                </c:pt>
                <c:pt idx="28">
                  <c:v>0.10997493163400868</c:v>
                </c:pt>
                <c:pt idx="29">
                  <c:v>0.12732058104241922</c:v>
                </c:pt>
                <c:pt idx="30">
                  <c:v>0.12856663419843842</c:v>
                </c:pt>
                <c:pt idx="31">
                  <c:v>0.13034415170656971</c:v>
                </c:pt>
                <c:pt idx="32">
                  <c:v>0.12471542148872151</c:v>
                </c:pt>
                <c:pt idx="33">
                  <c:v>0.10183023954095506</c:v>
                </c:pt>
                <c:pt idx="34">
                  <c:v>9.1570071709399667E-2</c:v>
                </c:pt>
                <c:pt idx="35">
                  <c:v>5.7209444660075846E-2</c:v>
                </c:pt>
                <c:pt idx="36">
                  <c:v>5.8426938327400424E-2</c:v>
                </c:pt>
                <c:pt idx="37">
                  <c:v>6.5405423272932431E-2</c:v>
                </c:pt>
                <c:pt idx="38">
                  <c:v>5.4604555474355755E-2</c:v>
                </c:pt>
                <c:pt idx="39">
                  <c:v>3.8604891395739409E-2</c:v>
                </c:pt>
                <c:pt idx="40">
                  <c:v>6.6085494012304499E-2</c:v>
                </c:pt>
                <c:pt idx="41">
                  <c:v>8.8119062004990228E-2</c:v>
                </c:pt>
                <c:pt idx="42">
                  <c:v>7.7098801395794364E-2</c:v>
                </c:pt>
                <c:pt idx="43">
                  <c:v>7.1739644156595894E-2</c:v>
                </c:pt>
                <c:pt idx="44">
                  <c:v>5.4608094937354433E-2</c:v>
                </c:pt>
                <c:pt idx="45">
                  <c:v>5.6368045914121832E-2</c:v>
                </c:pt>
                <c:pt idx="46">
                  <c:v>6.3049115117056478E-2</c:v>
                </c:pt>
                <c:pt idx="47">
                  <c:v>8.0181923396112048E-2</c:v>
                </c:pt>
                <c:pt idx="48">
                  <c:v>8.9887968220979747E-2</c:v>
                </c:pt>
                <c:pt idx="49">
                  <c:v>8.8875376565268352E-2</c:v>
                </c:pt>
                <c:pt idx="50">
                  <c:v>9.2332809008179376E-2</c:v>
                </c:pt>
                <c:pt idx="51">
                  <c:v>6.6344390181691484E-2</c:v>
                </c:pt>
                <c:pt idx="52">
                  <c:v>6.5005160748364488E-2</c:v>
                </c:pt>
                <c:pt idx="53">
                  <c:v>6.6370330490469712E-2</c:v>
                </c:pt>
                <c:pt idx="54">
                  <c:v>3.422253527305387E-2</c:v>
                </c:pt>
                <c:pt idx="55">
                  <c:v>3.0156275700317592E-2</c:v>
                </c:pt>
                <c:pt idx="56">
                  <c:v>4.1704800051719781E-2</c:v>
                </c:pt>
                <c:pt idx="57">
                  <c:v>7.8131352651538769E-2</c:v>
                </c:pt>
                <c:pt idx="58">
                  <c:v>0.11460732220016348</c:v>
                </c:pt>
                <c:pt idx="59">
                  <c:v>0.13108310636737971</c:v>
                </c:pt>
                <c:pt idx="60">
                  <c:v>0.11010923573241552</c:v>
                </c:pt>
                <c:pt idx="61">
                  <c:v>7.8009101007200016E-2</c:v>
                </c:pt>
                <c:pt idx="62">
                  <c:v>4.4462646434899285E-2</c:v>
                </c:pt>
                <c:pt idx="63">
                  <c:v>7.6401649800228913E-2</c:v>
                </c:pt>
              </c:numCache>
            </c:numRef>
          </c:yVal>
          <c:smooth val="1"/>
        </c:ser>
        <c:axId val="102054144"/>
        <c:axId val="102052608"/>
      </c:scatterChart>
      <c:valAx>
        <c:axId val="63759872"/>
        <c:scaling>
          <c:orientation val="minMax"/>
        </c:scaling>
        <c:axPos val="b"/>
        <c:numFmt formatCode="General" sourceLinked="1"/>
        <c:tickLblPos val="nextTo"/>
        <c:crossAx val="63761408"/>
        <c:crosses val="autoZero"/>
        <c:crossBetween val="midCat"/>
      </c:valAx>
      <c:valAx>
        <c:axId val="63761408"/>
        <c:scaling>
          <c:orientation val="minMax"/>
        </c:scaling>
        <c:axPos val="l"/>
        <c:majorGridlines/>
        <c:numFmt formatCode="0.00" sourceLinked="1"/>
        <c:tickLblPos val="nextTo"/>
        <c:crossAx val="63759872"/>
        <c:crosses val="autoZero"/>
        <c:crossBetween val="midCat"/>
      </c:valAx>
      <c:valAx>
        <c:axId val="102052608"/>
        <c:scaling>
          <c:orientation val="minMax"/>
        </c:scaling>
        <c:axPos val="r"/>
        <c:numFmt formatCode="0.00%" sourceLinked="1"/>
        <c:tickLblPos val="nextTo"/>
        <c:crossAx val="102054144"/>
        <c:crosses val="max"/>
        <c:crossBetween val="midCat"/>
      </c:valAx>
      <c:valAx>
        <c:axId val="102054144"/>
        <c:scaling>
          <c:orientation val="minMax"/>
        </c:scaling>
        <c:delete val="1"/>
        <c:axPos val="b"/>
        <c:numFmt formatCode="General" sourceLinked="1"/>
        <c:tickLblPos val="none"/>
        <c:crossAx val="102052608"/>
        <c:crosses val="autoZero"/>
        <c:crossBetween val="midCat"/>
      </c:valAx>
    </c:plotArea>
    <c:legend>
      <c:legendPos val="b"/>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style val="1"/>
  <c:chart>
    <c:title/>
    <c:plotArea>
      <c:layout/>
      <c:scatterChart>
        <c:scatterStyle val="smoothMarker"/>
        <c:ser>
          <c:idx val="0"/>
          <c:order val="0"/>
          <c:tx>
            <c:strRef>
              <c:f>Foglio1!$K$3</c:f>
              <c:strCache>
                <c:ptCount val="1"/>
              </c:strCache>
            </c:strRef>
          </c:tx>
          <c:marker>
            <c:symbol val="none"/>
          </c:marker>
          <c:xVal>
            <c:numRef>
              <c:f>Foglio1!$J$4:$J$67</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Foglio1!$K$4:$K$67</c:f>
              <c:numCache>
                <c:formatCode>General</c:formatCode>
                <c:ptCount val="64"/>
                <c:pt idx="0">
                  <c:v>42.001764399159235</c:v>
                </c:pt>
                <c:pt idx="1">
                  <c:v>42.21755131813336</c:v>
                </c:pt>
                <c:pt idx="2">
                  <c:v>41.479911843304237</c:v>
                </c:pt>
                <c:pt idx="3">
                  <c:v>37.737295508324962</c:v>
                </c:pt>
                <c:pt idx="4">
                  <c:v>40.712094251298844</c:v>
                </c:pt>
                <c:pt idx="5">
                  <c:v>43.968491724386624</c:v>
                </c:pt>
                <c:pt idx="6">
                  <c:v>44.529174675102226</c:v>
                </c:pt>
                <c:pt idx="7">
                  <c:v>42.855974841151081</c:v>
                </c:pt>
                <c:pt idx="8">
                  <c:v>42.457102078004802</c:v>
                </c:pt>
                <c:pt idx="9">
                  <c:v>45.748813555985812</c:v>
                </c:pt>
                <c:pt idx="10">
                  <c:v>44.011719181800075</c:v>
                </c:pt>
                <c:pt idx="11">
                  <c:v>43.456582175724996</c:v>
                </c:pt>
                <c:pt idx="12">
                  <c:v>43.117325447820761</c:v>
                </c:pt>
                <c:pt idx="13">
                  <c:v>43.286592443080366</c:v>
                </c:pt>
                <c:pt idx="14">
                  <c:v>42.477426670199144</c:v>
                </c:pt>
                <c:pt idx="15">
                  <c:v>42.581953924142155</c:v>
                </c:pt>
                <c:pt idx="16">
                  <c:v>41.883657643125055</c:v>
                </c:pt>
                <c:pt idx="17">
                  <c:v>41.638768892141513</c:v>
                </c:pt>
                <c:pt idx="18">
                  <c:v>41.009488112745998</c:v>
                </c:pt>
                <c:pt idx="19">
                  <c:v>41.116481192813794</c:v>
                </c:pt>
                <c:pt idx="20">
                  <c:v>41.281322869663825</c:v>
                </c:pt>
                <c:pt idx="21">
                  <c:v>41.710362766127567</c:v>
                </c:pt>
                <c:pt idx="22">
                  <c:v>42.63252031566001</c:v>
                </c:pt>
                <c:pt idx="23">
                  <c:v>42.761146311592356</c:v>
                </c:pt>
                <c:pt idx="24">
                  <c:v>42.033942000754053</c:v>
                </c:pt>
                <c:pt idx="25">
                  <c:v>42.442149407447829</c:v>
                </c:pt>
                <c:pt idx="26">
                  <c:v>44.782078285139512</c:v>
                </c:pt>
                <c:pt idx="27">
                  <c:v>41.293625261971513</c:v>
                </c:pt>
                <c:pt idx="28">
                  <c:v>40.471604497653026</c:v>
                </c:pt>
                <c:pt idx="29">
                  <c:v>40.598678247418185</c:v>
                </c:pt>
                <c:pt idx="30">
                  <c:v>41.009975999896554</c:v>
                </c:pt>
                <c:pt idx="31">
                  <c:v>41.073096364340195</c:v>
                </c:pt>
                <c:pt idx="32">
                  <c:v>40.786281782175564</c:v>
                </c:pt>
                <c:pt idx="33">
                  <c:v>39.824627634068094</c:v>
                </c:pt>
                <c:pt idx="34">
                  <c:v>39.380514621457444</c:v>
                </c:pt>
                <c:pt idx="35">
                  <c:v>39.072259725140242</c:v>
                </c:pt>
                <c:pt idx="36">
                  <c:v>37.774173825987468</c:v>
                </c:pt>
                <c:pt idx="37">
                  <c:v>37.970287135282227</c:v>
                </c:pt>
                <c:pt idx="38">
                  <c:v>38.137623846335863</c:v>
                </c:pt>
                <c:pt idx="39">
                  <c:v>40.452958550541943</c:v>
                </c:pt>
                <c:pt idx="40">
                  <c:v>38.100527142578613</c:v>
                </c:pt>
                <c:pt idx="41">
                  <c:v>38.141065045628345</c:v>
                </c:pt>
                <c:pt idx="42">
                  <c:v>39.081624674158846</c:v>
                </c:pt>
                <c:pt idx="43">
                  <c:v>37.361521403345769</c:v>
                </c:pt>
                <c:pt idx="44">
                  <c:v>36.760696602461813</c:v>
                </c:pt>
                <c:pt idx="45">
                  <c:v>36.190814507797974</c:v>
                </c:pt>
                <c:pt idx="46">
                  <c:v>35.432272048896237</c:v>
                </c:pt>
                <c:pt idx="47">
                  <c:v>34.910640398685999</c:v>
                </c:pt>
                <c:pt idx="48">
                  <c:v>34.172281867708946</c:v>
                </c:pt>
                <c:pt idx="49">
                  <c:v>33.434946406876101</c:v>
                </c:pt>
                <c:pt idx="50">
                  <c:v>33.303062629488814</c:v>
                </c:pt>
                <c:pt idx="51">
                  <c:v>34.140974108024551</c:v>
                </c:pt>
                <c:pt idx="52">
                  <c:v>33.921852935102201</c:v>
                </c:pt>
                <c:pt idx="53">
                  <c:v>34.042743679241994</c:v>
                </c:pt>
                <c:pt idx="54">
                  <c:v>31.964993997601386</c:v>
                </c:pt>
                <c:pt idx="55">
                  <c:v>31.172835531919112</c:v>
                </c:pt>
                <c:pt idx="56">
                  <c:v>30.429332563268751</c:v>
                </c:pt>
                <c:pt idx="57">
                  <c:v>29.684767381565589</c:v>
                </c:pt>
                <c:pt idx="58">
                  <c:v>28.901817377918377</c:v>
                </c:pt>
                <c:pt idx="59">
                  <c:v>28.809515763742731</c:v>
                </c:pt>
                <c:pt idx="60">
                  <c:v>28.621603247002987</c:v>
                </c:pt>
                <c:pt idx="61">
                  <c:v>27.625924389587077</c:v>
                </c:pt>
                <c:pt idx="62">
                  <c:v>26.056389220122426</c:v>
                </c:pt>
                <c:pt idx="63">
                  <c:v>24.097227178009163</c:v>
                </c:pt>
              </c:numCache>
            </c:numRef>
          </c:yVal>
          <c:smooth val="1"/>
        </c:ser>
        <c:axId val="102075008"/>
        <c:axId val="102080896"/>
      </c:scatterChart>
      <c:valAx>
        <c:axId val="102075008"/>
        <c:scaling>
          <c:orientation val="minMax"/>
        </c:scaling>
        <c:axPos val="b"/>
        <c:numFmt formatCode="General" sourceLinked="1"/>
        <c:tickLblPos val="nextTo"/>
        <c:crossAx val="102080896"/>
        <c:crosses val="autoZero"/>
        <c:crossBetween val="midCat"/>
      </c:valAx>
      <c:valAx>
        <c:axId val="102080896"/>
        <c:scaling>
          <c:orientation val="minMax"/>
          <c:min val="20"/>
        </c:scaling>
        <c:axPos val="l"/>
        <c:majorGridlines/>
        <c:numFmt formatCode="General" sourceLinked="1"/>
        <c:tickLblPos val="nextTo"/>
        <c:crossAx val="102075008"/>
        <c:crosses val="autoZero"/>
        <c:crossBetween val="midCat"/>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manualLayout>
          <c:layoutTarget val="inner"/>
          <c:xMode val="edge"/>
          <c:yMode val="edge"/>
          <c:x val="7.7543963254593173E-2"/>
          <c:y val="5.1400554097404488E-2"/>
          <c:w val="0.80106496062992127"/>
          <c:h val="0.7211245990084576"/>
        </c:manualLayout>
      </c:layout>
      <c:scatterChart>
        <c:scatterStyle val="smoothMarker"/>
        <c:ser>
          <c:idx val="1"/>
          <c:order val="1"/>
          <c:tx>
            <c:strRef>
              <c:f>Foglio1!$L$6</c:f>
              <c:strCache>
                <c:ptCount val="1"/>
                <c:pt idx="0">
                  <c:v>wages/profits Right hand side</c:v>
                </c:pt>
              </c:strCache>
            </c:strRef>
          </c:tx>
          <c:marker>
            <c:symbol val="none"/>
          </c:marker>
          <c:xVal>
            <c:numRef>
              <c:f>Foglio1!$J$7:$J$70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Foglio1!$L$7:$L$70</c:f>
              <c:numCache>
                <c:formatCode>General</c:formatCode>
                <c:ptCount val="64"/>
                <c:pt idx="0">
                  <c:v>2.8835922536710012</c:v>
                </c:pt>
                <c:pt idx="1">
                  <c:v>2.8618266978922717</c:v>
                </c:pt>
                <c:pt idx="2">
                  <c:v>3.4195113293498167</c:v>
                </c:pt>
                <c:pt idx="3">
                  <c:v>2.1796515574326882</c:v>
                </c:pt>
                <c:pt idx="4">
                  <c:v>2.5654811203741228</c:v>
                </c:pt>
                <c:pt idx="5">
                  <c:v>3.5697204226270802</c:v>
                </c:pt>
                <c:pt idx="6">
                  <c:v>3.6857658840912797</c:v>
                </c:pt>
                <c:pt idx="7">
                  <c:v>3.8807725360712828</c:v>
                </c:pt>
                <c:pt idx="8">
                  <c:v>3.1671136155334612</c:v>
                </c:pt>
                <c:pt idx="9">
                  <c:v>3.7488284910965342</c:v>
                </c:pt>
                <c:pt idx="10">
                  <c:v>3.8206770356816104</c:v>
                </c:pt>
                <c:pt idx="11">
                  <c:v>4.7691809047552765</c:v>
                </c:pt>
                <c:pt idx="12">
                  <c:v>3.8773638159751624</c:v>
                </c:pt>
                <c:pt idx="13">
                  <c:v>4.4350580781414966</c:v>
                </c:pt>
                <c:pt idx="14">
                  <c:v>4.5869713917837034</c:v>
                </c:pt>
                <c:pt idx="15">
                  <c:v>4.3342555153578788</c:v>
                </c:pt>
                <c:pt idx="16">
                  <c:v>4.0189274447949535</c:v>
                </c:pt>
                <c:pt idx="17">
                  <c:v>3.8444142921754882</c:v>
                </c:pt>
                <c:pt idx="18">
                  <c:v>3.3989473928265053</c:v>
                </c:pt>
                <c:pt idx="19">
                  <c:v>3.4621647099151596</c:v>
                </c:pt>
                <c:pt idx="20">
                  <c:v>3.9381087756909192</c:v>
                </c:pt>
                <c:pt idx="21">
                  <c:v>3.8981938298007477</c:v>
                </c:pt>
                <c:pt idx="22">
                  <c:v>4.5428785165370655</c:v>
                </c:pt>
                <c:pt idx="23">
                  <c:v>5.9180708890180105</c:v>
                </c:pt>
                <c:pt idx="24">
                  <c:v>5.10049760952288</c:v>
                </c:pt>
                <c:pt idx="25">
                  <c:v>4.6571428571428335</c:v>
                </c:pt>
                <c:pt idx="26">
                  <c:v>4.1223661318383895</c:v>
                </c:pt>
                <c:pt idx="27">
                  <c:v>4.0138197337668942</c:v>
                </c:pt>
                <c:pt idx="28">
                  <c:v>4.0847914854725591</c:v>
                </c:pt>
                <c:pt idx="29">
                  <c:v>3.5946839997678577</c:v>
                </c:pt>
                <c:pt idx="30">
                  <c:v>3.5998835056478966</c:v>
                </c:pt>
                <c:pt idx="31">
                  <c:v>3.5618578708792437</c:v>
                </c:pt>
                <c:pt idx="32">
                  <c:v>3.6782107263091226</c:v>
                </c:pt>
                <c:pt idx="33">
                  <c:v>4.3091304904597294</c:v>
                </c:pt>
                <c:pt idx="34">
                  <c:v>4.6943930879203384</c:v>
                </c:pt>
                <c:pt idx="35">
                  <c:v>7.2204095409540949</c:v>
                </c:pt>
                <c:pt idx="36">
                  <c:v>6.8429399682811827</c:v>
                </c:pt>
                <c:pt idx="37">
                  <c:v>6.1850757647955765</c:v>
                </c:pt>
                <c:pt idx="38">
                  <c:v>7.3657063030578005</c:v>
                </c:pt>
                <c:pt idx="39">
                  <c:v>6.1463442027629069</c:v>
                </c:pt>
                <c:pt idx="40">
                  <c:v>4.7097664202292933</c:v>
                </c:pt>
                <c:pt idx="41">
                  <c:v>5.4598476670265086</c:v>
                </c:pt>
                <c:pt idx="42">
                  <c:v>5.5815475703457764</c:v>
                </c:pt>
                <c:pt idx="43">
                  <c:v>5.5815475703457764</c:v>
                </c:pt>
                <c:pt idx="44">
                  <c:v>7.0993372423935694</c:v>
                </c:pt>
                <c:pt idx="45">
                  <c:v>6.7823568090135264</c:v>
                </c:pt>
                <c:pt idx="46">
                  <c:v>5.9741116712320359</c:v>
                </c:pt>
                <c:pt idx="47">
                  <c:v>4.7030354343771803</c:v>
                </c:pt>
                <c:pt idx="48">
                  <c:v>4.1433753138920704</c:v>
                </c:pt>
                <c:pt idx="49">
                  <c:v>4.0963528106676321</c:v>
                </c:pt>
                <c:pt idx="50">
                  <c:v>3.9398809958681227</c:v>
                </c:pt>
                <c:pt idx="51">
                  <c:v>5.4874324891265704</c:v>
                </c:pt>
                <c:pt idx="52">
                  <c:v>5.5575508193693137</c:v>
                </c:pt>
                <c:pt idx="53">
                  <c:v>5.4696385508053416</c:v>
                </c:pt>
                <c:pt idx="54">
                  <c:v>9.6599848224036737</c:v>
                </c:pt>
                <c:pt idx="55">
                  <c:v>10.648825628770201</c:v>
                </c:pt>
                <c:pt idx="56">
                  <c:v>7.6006555010975045</c:v>
                </c:pt>
                <c:pt idx="57">
                  <c:v>4.0961889592478755</c:v>
                </c:pt>
                <c:pt idx="58">
                  <c:v>2.8108306394295672</c:v>
                </c:pt>
                <c:pt idx="59">
                  <c:v>2.4859005470672431</c:v>
                </c:pt>
                <c:pt idx="60">
                  <c:v>2.8855986416235835</c:v>
                </c:pt>
                <c:pt idx="61">
                  <c:v>3.8176312162555202</c:v>
                </c:pt>
                <c:pt idx="62">
                  <c:v>6.1208514165333145</c:v>
                </c:pt>
                <c:pt idx="63">
                  <c:v>3.3949914900845837</c:v>
                </c:pt>
              </c:numCache>
            </c:numRef>
          </c:yVal>
          <c:smooth val="1"/>
        </c:ser>
        <c:axId val="102239232"/>
        <c:axId val="102257408"/>
      </c:scatterChart>
      <c:scatterChart>
        <c:scatterStyle val="smoothMarker"/>
        <c:ser>
          <c:idx val="0"/>
          <c:order val="0"/>
          <c:tx>
            <c:strRef>
              <c:f>Foglio1!$K$6</c:f>
              <c:strCache>
                <c:ptCount val="1"/>
                <c:pt idx="0">
                  <c:v>ARP Left hand side</c:v>
                </c:pt>
              </c:strCache>
            </c:strRef>
          </c:tx>
          <c:marker>
            <c:symbol val="none"/>
          </c:marker>
          <c:trendline>
            <c:trendlineType val="linear"/>
          </c:trendline>
          <c:xVal>
            <c:numRef>
              <c:f>Foglio1!$J$7:$J$70</c:f>
              <c:numCache>
                <c:formatCode>General</c:formatCode>
                <c:ptCount val="64"/>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numCache>
            </c:numRef>
          </c:xVal>
          <c:yVal>
            <c:numRef>
              <c:f>Foglio1!$K$7:$K$70</c:f>
              <c:numCache>
                <c:formatCode>0.00%</c:formatCode>
                <c:ptCount val="64"/>
                <c:pt idx="0">
                  <c:v>0.17049114012676675</c:v>
                </c:pt>
                <c:pt idx="1">
                  <c:v>0.17304748966863345</c:v>
                </c:pt>
                <c:pt idx="2">
                  <c:v>0.13804953330504879</c:v>
                </c:pt>
                <c:pt idx="3">
                  <c:v>0.20938658129287496</c:v>
                </c:pt>
                <c:pt idx="4">
                  <c:v>0.18862511766522491</c:v>
                </c:pt>
                <c:pt idx="5">
                  <c:v>0.14047282099122291</c:v>
                </c:pt>
                <c:pt idx="6">
                  <c:v>0.13741561508542557</c:v>
                </c:pt>
                <c:pt idx="7">
                  <c:v>0.12414059467696606</c:v>
                </c:pt>
                <c:pt idx="8">
                  <c:v>0.15480927136456141</c:v>
                </c:pt>
                <c:pt idx="9">
                  <c:v>0.13899751655591441</c:v>
                </c:pt>
                <c:pt idx="10">
                  <c:v>0.13019062289842354</c:v>
                </c:pt>
                <c:pt idx="11">
                  <c:v>0.10025476621021771</c:v>
                </c:pt>
                <c:pt idx="12">
                  <c:v>0.1251159060371039</c:v>
                </c:pt>
                <c:pt idx="13">
                  <c:v>0.10815720680214347</c:v>
                </c:pt>
                <c:pt idx="14">
                  <c:v>0.10205529770377142</c:v>
                </c:pt>
                <c:pt idx="15">
                  <c:v>0.10894883320169649</c:v>
                </c:pt>
                <c:pt idx="16">
                  <c:v>0.11634055687644861</c:v>
                </c:pt>
                <c:pt idx="17">
                  <c:v>0.12146571106716419</c:v>
                </c:pt>
                <c:pt idx="18">
                  <c:v>0.13720813573846988</c:v>
                </c:pt>
                <c:pt idx="19">
                  <c:v>0.13476395466267141</c:v>
                </c:pt>
                <c:pt idx="20">
                  <c:v>0.11710031774459558</c:v>
                </c:pt>
                <c:pt idx="21">
                  <c:v>0.11981982753705255</c:v>
                </c:pt>
                <c:pt idx="22">
                  <c:v>0.10356362974114056</c:v>
                </c:pt>
                <c:pt idx="23">
                  <c:v>7.7882637853328912E-2</c:v>
                </c:pt>
                <c:pt idx="24">
                  <c:v>8.9813079598292975E-2</c:v>
                </c:pt>
                <c:pt idx="25">
                  <c:v>0.10027154108883167</c:v>
                </c:pt>
                <c:pt idx="26">
                  <c:v>0.11448090470008193</c:v>
                </c:pt>
                <c:pt idx="27">
                  <c:v>0.11467637172424119</c:v>
                </c:pt>
                <c:pt idx="28">
                  <c:v>0.10997493163400868</c:v>
                </c:pt>
                <c:pt idx="29">
                  <c:v>0.12732058104241922</c:v>
                </c:pt>
                <c:pt idx="30">
                  <c:v>0.1285666341984375</c:v>
                </c:pt>
                <c:pt idx="31">
                  <c:v>0.13034415170656971</c:v>
                </c:pt>
                <c:pt idx="32">
                  <c:v>0.1247154214887206</c:v>
                </c:pt>
                <c:pt idx="33">
                  <c:v>0.10183023954095506</c:v>
                </c:pt>
                <c:pt idx="34">
                  <c:v>9.1570071709399667E-2</c:v>
                </c:pt>
                <c:pt idx="35">
                  <c:v>5.7209444660075846E-2</c:v>
                </c:pt>
                <c:pt idx="36">
                  <c:v>5.8426938327400424E-2</c:v>
                </c:pt>
                <c:pt idx="37">
                  <c:v>6.5405423272932431E-2</c:v>
                </c:pt>
                <c:pt idx="38">
                  <c:v>5.4604555474355755E-2</c:v>
                </c:pt>
                <c:pt idx="39">
                  <c:v>3.8604891395739409E-2</c:v>
                </c:pt>
                <c:pt idx="40">
                  <c:v>6.6085494012304499E-2</c:v>
                </c:pt>
                <c:pt idx="41">
                  <c:v>8.8119062004990228E-2</c:v>
                </c:pt>
                <c:pt idx="42">
                  <c:v>7.7098801395794364E-2</c:v>
                </c:pt>
                <c:pt idx="43">
                  <c:v>7.1739644156595894E-2</c:v>
                </c:pt>
                <c:pt idx="44">
                  <c:v>5.4608094937354433E-2</c:v>
                </c:pt>
                <c:pt idx="45">
                  <c:v>5.6368045914121832E-2</c:v>
                </c:pt>
                <c:pt idx="46">
                  <c:v>6.3049115117056478E-2</c:v>
                </c:pt>
                <c:pt idx="47">
                  <c:v>8.0181923396112048E-2</c:v>
                </c:pt>
                <c:pt idx="48">
                  <c:v>8.9887968220979678E-2</c:v>
                </c:pt>
                <c:pt idx="49">
                  <c:v>8.8875376565267117E-2</c:v>
                </c:pt>
                <c:pt idx="50">
                  <c:v>9.2332809008179376E-2</c:v>
                </c:pt>
                <c:pt idx="51">
                  <c:v>6.6344390181691484E-2</c:v>
                </c:pt>
                <c:pt idx="52">
                  <c:v>6.5005160748364488E-2</c:v>
                </c:pt>
                <c:pt idx="53">
                  <c:v>6.6370330490469712E-2</c:v>
                </c:pt>
                <c:pt idx="54">
                  <c:v>3.422253527305387E-2</c:v>
                </c:pt>
                <c:pt idx="55">
                  <c:v>3.0156275700317592E-2</c:v>
                </c:pt>
                <c:pt idx="56">
                  <c:v>4.1704800051719781E-2</c:v>
                </c:pt>
                <c:pt idx="57">
                  <c:v>7.8131352651538769E-2</c:v>
                </c:pt>
                <c:pt idx="58">
                  <c:v>0.11460732220016348</c:v>
                </c:pt>
                <c:pt idx="59">
                  <c:v>0.13108310636737971</c:v>
                </c:pt>
                <c:pt idx="60">
                  <c:v>0.11010923573241552</c:v>
                </c:pt>
                <c:pt idx="61">
                  <c:v>7.8009101007200016E-2</c:v>
                </c:pt>
                <c:pt idx="62">
                  <c:v>4.4462646434898875E-2</c:v>
                </c:pt>
                <c:pt idx="63">
                  <c:v>7.6401649800228913E-2</c:v>
                </c:pt>
              </c:numCache>
            </c:numRef>
          </c:yVal>
          <c:smooth val="1"/>
        </c:ser>
        <c:axId val="102260736"/>
        <c:axId val="102258944"/>
      </c:scatterChart>
      <c:valAx>
        <c:axId val="102239232"/>
        <c:scaling>
          <c:orientation val="minMax"/>
        </c:scaling>
        <c:axPos val="b"/>
        <c:numFmt formatCode="General" sourceLinked="1"/>
        <c:tickLblPos val="nextTo"/>
        <c:crossAx val="102257408"/>
        <c:crosses val="autoZero"/>
        <c:crossBetween val="midCat"/>
      </c:valAx>
      <c:valAx>
        <c:axId val="102257408"/>
        <c:scaling>
          <c:orientation val="minMax"/>
        </c:scaling>
        <c:axPos val="l"/>
        <c:majorGridlines/>
        <c:numFmt formatCode="General" sourceLinked="1"/>
        <c:tickLblPos val="nextTo"/>
        <c:crossAx val="102239232"/>
        <c:crosses val="autoZero"/>
        <c:crossBetween val="midCat"/>
      </c:valAx>
      <c:valAx>
        <c:axId val="102258944"/>
        <c:scaling>
          <c:orientation val="minMax"/>
        </c:scaling>
        <c:axPos val="r"/>
        <c:numFmt formatCode="0.00%" sourceLinked="1"/>
        <c:tickLblPos val="nextTo"/>
        <c:crossAx val="102260736"/>
        <c:crosses val="max"/>
        <c:crossBetween val="midCat"/>
      </c:valAx>
      <c:valAx>
        <c:axId val="102260736"/>
        <c:scaling>
          <c:orientation val="minMax"/>
        </c:scaling>
        <c:delete val="1"/>
        <c:axPos val="b"/>
        <c:numFmt formatCode="General" sourceLinked="1"/>
        <c:tickLblPos val="none"/>
        <c:crossAx val="102258944"/>
        <c:crosses val="autoZero"/>
        <c:crossBetween val="midCat"/>
      </c:valAx>
    </c:plotArea>
    <c:legend>
      <c:legendPos val="b"/>
      <c:legendEntry>
        <c:idx val="2"/>
        <c:delete val="1"/>
      </c:legendEntry>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scatterChart>
        <c:scatterStyle val="smoothMarker"/>
        <c:ser>
          <c:idx val="0"/>
          <c:order val="0"/>
          <c:tx>
            <c:strRef>
              <c:f>Foglio1!$O$6</c:f>
              <c:strCache>
                <c:ptCount val="1"/>
                <c:pt idx="0">
                  <c:v>Production ARP LHS</c:v>
                </c:pt>
              </c:strCache>
            </c:strRef>
          </c:tx>
          <c:marker>
            <c:symbol val="none"/>
          </c:marker>
          <c:xVal>
            <c:numRef>
              <c:f>Foglio1!$N$7:$N$70</c:f>
              <c:numCache>
                <c:formatCode>General</c:formatCode>
                <c:ptCount val="64"/>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pt idx="62">
                  <c:v>2010</c:v>
                </c:pt>
              </c:numCache>
            </c:numRef>
          </c:xVal>
          <c:yVal>
            <c:numRef>
              <c:f>Foglio1!$O$7:$O$70</c:f>
              <c:numCache>
                <c:formatCode>General</c:formatCode>
                <c:ptCount val="64"/>
                <c:pt idx="0">
                  <c:v>11.658614150459396</c:v>
                </c:pt>
                <c:pt idx="1">
                  <c:v>10.685165506688834</c:v>
                </c:pt>
                <c:pt idx="2">
                  <c:v>10.482889002274026</c:v>
                </c:pt>
                <c:pt idx="3">
                  <c:v>11.498298604989721</c:v>
                </c:pt>
                <c:pt idx="4">
                  <c:v>12.41175290777592</c:v>
                </c:pt>
                <c:pt idx="5">
                  <c:v>12.275361708994698</c:v>
                </c:pt>
                <c:pt idx="6">
                  <c:v>10.821527865151799</c:v>
                </c:pt>
                <c:pt idx="7">
                  <c:v>11.740406100873235</c:v>
                </c:pt>
                <c:pt idx="8">
                  <c:v>12.432776345616952</c:v>
                </c:pt>
                <c:pt idx="9">
                  <c:v>10.881827932120924</c:v>
                </c:pt>
                <c:pt idx="10">
                  <c:v>10.69000215807932</c:v>
                </c:pt>
                <c:pt idx="11">
                  <c:v>11.307773885730308</c:v>
                </c:pt>
                <c:pt idx="12">
                  <c:v>11.065381595109374</c:v>
                </c:pt>
                <c:pt idx="13">
                  <c:v>10.703009624619977</c:v>
                </c:pt>
                <c:pt idx="14">
                  <c:v>11.122515345259094</c:v>
                </c:pt>
                <c:pt idx="15">
                  <c:v>10.877516753276726</c:v>
                </c:pt>
                <c:pt idx="16">
                  <c:v>10.99993582226468</c:v>
                </c:pt>
                <c:pt idx="17">
                  <c:v>11.097822751410398</c:v>
                </c:pt>
                <c:pt idx="18">
                  <c:v>11.206319934239005</c:v>
                </c:pt>
                <c:pt idx="19">
                  <c:v>10.682587299279287</c:v>
                </c:pt>
                <c:pt idx="20">
                  <c:v>10.814801124605053</c:v>
                </c:pt>
                <c:pt idx="21">
                  <c:v>10.904773469423318</c:v>
                </c:pt>
                <c:pt idx="22">
                  <c:v>10.262935669863326</c:v>
                </c:pt>
                <c:pt idx="23">
                  <c:v>10.233303239010548</c:v>
                </c:pt>
                <c:pt idx="24">
                  <c:v>10.860037599932518</c:v>
                </c:pt>
                <c:pt idx="25">
                  <c:v>11.009922338834892</c:v>
                </c:pt>
                <c:pt idx="26">
                  <c:v>10.0999362007305</c:v>
                </c:pt>
                <c:pt idx="27">
                  <c:v>9.5087414749150589</c:v>
                </c:pt>
                <c:pt idx="28">
                  <c:v>10.764539899808721</c:v>
                </c:pt>
                <c:pt idx="29">
                  <c:v>10.817337408024159</c:v>
                </c:pt>
                <c:pt idx="30">
                  <c:v>11.009772621508716</c:v>
                </c:pt>
                <c:pt idx="31">
                  <c:v>10.634413476267959</c:v>
                </c:pt>
                <c:pt idx="32">
                  <c:v>9.8092581926242346</c:v>
                </c:pt>
                <c:pt idx="33">
                  <c:v>9.9073786778419635</c:v>
                </c:pt>
                <c:pt idx="34">
                  <c:v>9.3318372937918106</c:v>
                </c:pt>
                <c:pt idx="35">
                  <c:v>9.2576772930708682</c:v>
                </c:pt>
                <c:pt idx="36">
                  <c:v>9.7117695030211859</c:v>
                </c:pt>
                <c:pt idx="37">
                  <c:v>9.3684428564275013</c:v>
                </c:pt>
                <c:pt idx="38">
                  <c:v>9.7356601184017251</c:v>
                </c:pt>
                <c:pt idx="39">
                  <c:v>8.9269455350458067</c:v>
                </c:pt>
                <c:pt idx="40">
                  <c:v>9.4426304422741101</c:v>
                </c:pt>
                <c:pt idx="41">
                  <c:v>9.6684278248479547</c:v>
                </c:pt>
                <c:pt idx="42">
                  <c:v>8.8424027053144023</c:v>
                </c:pt>
                <c:pt idx="43">
                  <c:v>8.6363923385680668</c:v>
                </c:pt>
                <c:pt idx="44">
                  <c:v>8.7625804787600448</c:v>
                </c:pt>
                <c:pt idx="45">
                  <c:v>8.6132819095188431</c:v>
                </c:pt>
                <c:pt idx="46">
                  <c:v>8.7712572523327381</c:v>
                </c:pt>
                <c:pt idx="47">
                  <c:v>8.7203937363280186</c:v>
                </c:pt>
                <c:pt idx="48">
                  <c:v>8.6209273280885519</c:v>
                </c:pt>
                <c:pt idx="49">
                  <c:v>8.7128387797622366</c:v>
                </c:pt>
                <c:pt idx="50">
                  <c:v>8.7594443953230456</c:v>
                </c:pt>
                <c:pt idx="51">
                  <c:v>8.4583137179898369</c:v>
                </c:pt>
                <c:pt idx="52">
                  <c:v>8.4425866475231768</c:v>
                </c:pt>
                <c:pt idx="53">
                  <c:v>7.2906963098416924</c:v>
                </c:pt>
                <c:pt idx="54">
                  <c:v>7.2111548260888689</c:v>
                </c:pt>
                <c:pt idx="55">
                  <c:v>7.1568232421246964</c:v>
                </c:pt>
                <c:pt idx="56">
                  <c:v>7.2564059825726934</c:v>
                </c:pt>
                <c:pt idx="57">
                  <c:v>7.3069718343348971</c:v>
                </c:pt>
                <c:pt idx="58">
                  <c:v>7.540516073057927</c:v>
                </c:pt>
                <c:pt idx="59">
                  <c:v>7.3942285503221283</c:v>
                </c:pt>
                <c:pt idx="60">
                  <c:v>6.8360272540085214</c:v>
                </c:pt>
                <c:pt idx="61">
                  <c:v>5.9951166846266064</c:v>
                </c:pt>
                <c:pt idx="62">
                  <c:v>5.9454489251151834</c:v>
                </c:pt>
              </c:numCache>
            </c:numRef>
          </c:yVal>
          <c:smooth val="1"/>
        </c:ser>
        <c:axId val="102283136"/>
        <c:axId val="102284672"/>
      </c:scatterChart>
      <c:scatterChart>
        <c:scatterStyle val="smoothMarker"/>
        <c:ser>
          <c:idx val="1"/>
          <c:order val="1"/>
          <c:tx>
            <c:strRef>
              <c:f>Foglio1!$P$6</c:f>
              <c:strCache>
                <c:ptCount val="1"/>
                <c:pt idx="0">
                  <c:v>Overall ARP RHS</c:v>
                </c:pt>
              </c:strCache>
            </c:strRef>
          </c:tx>
          <c:marker>
            <c:symbol val="none"/>
          </c:marker>
          <c:xVal>
            <c:numRef>
              <c:f>Foglio1!$N$7:$N$70</c:f>
              <c:numCache>
                <c:formatCode>General</c:formatCode>
                <c:ptCount val="64"/>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pt idx="62">
                  <c:v>2010</c:v>
                </c:pt>
              </c:numCache>
            </c:numRef>
          </c:xVal>
          <c:yVal>
            <c:numRef>
              <c:f>Foglio1!$P$7:$P$70</c:f>
              <c:numCache>
                <c:formatCode>0.00%</c:formatCode>
                <c:ptCount val="64"/>
                <c:pt idx="0">
                  <c:v>0.17304748966863356</c:v>
                </c:pt>
                <c:pt idx="1">
                  <c:v>0.13804953330504879</c:v>
                </c:pt>
                <c:pt idx="2">
                  <c:v>0.20938658129287496</c:v>
                </c:pt>
                <c:pt idx="3">
                  <c:v>0.18862511766522491</c:v>
                </c:pt>
                <c:pt idx="4">
                  <c:v>0.14047282099122291</c:v>
                </c:pt>
                <c:pt idx="5">
                  <c:v>0.13741561508542577</c:v>
                </c:pt>
                <c:pt idx="6">
                  <c:v>0.12414059467696606</c:v>
                </c:pt>
                <c:pt idx="7">
                  <c:v>0.15480927136456141</c:v>
                </c:pt>
                <c:pt idx="8">
                  <c:v>0.13899751655591441</c:v>
                </c:pt>
                <c:pt idx="9">
                  <c:v>0.13019062289842354</c:v>
                </c:pt>
                <c:pt idx="10">
                  <c:v>0.10025476621021777</c:v>
                </c:pt>
                <c:pt idx="11">
                  <c:v>0.1251159060371039</c:v>
                </c:pt>
                <c:pt idx="12">
                  <c:v>0.10815720680214347</c:v>
                </c:pt>
                <c:pt idx="13">
                  <c:v>0.10205529770377142</c:v>
                </c:pt>
                <c:pt idx="14">
                  <c:v>0.10894883320169649</c:v>
                </c:pt>
                <c:pt idx="15">
                  <c:v>0.11634055687644861</c:v>
                </c:pt>
                <c:pt idx="16">
                  <c:v>0.12146571106716419</c:v>
                </c:pt>
                <c:pt idx="17">
                  <c:v>0.13720813573847002</c:v>
                </c:pt>
                <c:pt idx="18">
                  <c:v>0.13476395466267141</c:v>
                </c:pt>
                <c:pt idx="19">
                  <c:v>0.11710031774459558</c:v>
                </c:pt>
                <c:pt idx="20">
                  <c:v>0.11981982753705255</c:v>
                </c:pt>
                <c:pt idx="21">
                  <c:v>0.10356362974114067</c:v>
                </c:pt>
                <c:pt idx="22">
                  <c:v>7.7882637853329037E-2</c:v>
                </c:pt>
                <c:pt idx="23">
                  <c:v>8.9813079598293072E-2</c:v>
                </c:pt>
                <c:pt idx="24">
                  <c:v>0.10027154108883178</c:v>
                </c:pt>
                <c:pt idx="25">
                  <c:v>0.11448090470008193</c:v>
                </c:pt>
                <c:pt idx="26">
                  <c:v>0.11467637172424119</c:v>
                </c:pt>
                <c:pt idx="27">
                  <c:v>0.10997493163400868</c:v>
                </c:pt>
                <c:pt idx="28">
                  <c:v>0.12732058104241922</c:v>
                </c:pt>
                <c:pt idx="29">
                  <c:v>0.12856663419843761</c:v>
                </c:pt>
                <c:pt idx="30">
                  <c:v>0.13034415170656971</c:v>
                </c:pt>
                <c:pt idx="31">
                  <c:v>0.12471542148872071</c:v>
                </c:pt>
                <c:pt idx="32">
                  <c:v>0.10183023954095506</c:v>
                </c:pt>
                <c:pt idx="33">
                  <c:v>9.1570071709399667E-2</c:v>
                </c:pt>
                <c:pt idx="34">
                  <c:v>5.7209444660075846E-2</c:v>
                </c:pt>
                <c:pt idx="35">
                  <c:v>5.8426938327400424E-2</c:v>
                </c:pt>
                <c:pt idx="36">
                  <c:v>6.5405423272932431E-2</c:v>
                </c:pt>
                <c:pt idx="37">
                  <c:v>5.4604555474355755E-2</c:v>
                </c:pt>
                <c:pt idx="38">
                  <c:v>3.8604891395739409E-2</c:v>
                </c:pt>
                <c:pt idx="39">
                  <c:v>6.6085494012304499E-2</c:v>
                </c:pt>
                <c:pt idx="40">
                  <c:v>8.8119062004990228E-2</c:v>
                </c:pt>
                <c:pt idx="41">
                  <c:v>7.7098801395794364E-2</c:v>
                </c:pt>
                <c:pt idx="42">
                  <c:v>7.1739644156595894E-2</c:v>
                </c:pt>
                <c:pt idx="43">
                  <c:v>5.4608094937354433E-2</c:v>
                </c:pt>
                <c:pt idx="44">
                  <c:v>5.6368045914121832E-2</c:v>
                </c:pt>
                <c:pt idx="45">
                  <c:v>6.3049115117056478E-2</c:v>
                </c:pt>
                <c:pt idx="46">
                  <c:v>8.0181923396112048E-2</c:v>
                </c:pt>
                <c:pt idx="47">
                  <c:v>8.9887968220979747E-2</c:v>
                </c:pt>
                <c:pt idx="48">
                  <c:v>8.8875376565267297E-2</c:v>
                </c:pt>
                <c:pt idx="49">
                  <c:v>9.2332809008179376E-2</c:v>
                </c:pt>
                <c:pt idx="50">
                  <c:v>6.6344390181691484E-2</c:v>
                </c:pt>
                <c:pt idx="51">
                  <c:v>6.5005160748364488E-2</c:v>
                </c:pt>
                <c:pt idx="52">
                  <c:v>6.6370330490469712E-2</c:v>
                </c:pt>
                <c:pt idx="53">
                  <c:v>3.422253527305387E-2</c:v>
                </c:pt>
                <c:pt idx="54">
                  <c:v>3.0156275700317592E-2</c:v>
                </c:pt>
                <c:pt idx="55">
                  <c:v>4.1704800051719781E-2</c:v>
                </c:pt>
                <c:pt idx="56">
                  <c:v>7.8131352651538769E-2</c:v>
                </c:pt>
                <c:pt idx="57">
                  <c:v>0.11460732220016348</c:v>
                </c:pt>
                <c:pt idx="58">
                  <c:v>0.13108310636737971</c:v>
                </c:pt>
                <c:pt idx="59">
                  <c:v>0.11010923573241552</c:v>
                </c:pt>
                <c:pt idx="60">
                  <c:v>7.8009101007200016E-2</c:v>
                </c:pt>
                <c:pt idx="61">
                  <c:v>4.4462646434898938E-2</c:v>
                </c:pt>
                <c:pt idx="62">
                  <c:v>7.6401649800228913E-2</c:v>
                </c:pt>
              </c:numCache>
            </c:numRef>
          </c:yVal>
          <c:smooth val="1"/>
        </c:ser>
        <c:axId val="102288000"/>
        <c:axId val="102286464"/>
      </c:scatterChart>
      <c:valAx>
        <c:axId val="102283136"/>
        <c:scaling>
          <c:orientation val="minMax"/>
        </c:scaling>
        <c:axPos val="b"/>
        <c:numFmt formatCode="General" sourceLinked="1"/>
        <c:tickLblPos val="nextTo"/>
        <c:crossAx val="102284672"/>
        <c:crosses val="autoZero"/>
        <c:crossBetween val="midCat"/>
      </c:valAx>
      <c:valAx>
        <c:axId val="102284672"/>
        <c:scaling>
          <c:orientation val="minMax"/>
        </c:scaling>
        <c:axPos val="l"/>
        <c:majorGridlines/>
        <c:numFmt formatCode="General" sourceLinked="1"/>
        <c:tickLblPos val="nextTo"/>
        <c:crossAx val="102283136"/>
        <c:crosses val="autoZero"/>
        <c:crossBetween val="midCat"/>
      </c:valAx>
      <c:valAx>
        <c:axId val="102286464"/>
        <c:scaling>
          <c:orientation val="minMax"/>
          <c:max val="0.25"/>
        </c:scaling>
        <c:axPos val="r"/>
        <c:numFmt formatCode="0.00%" sourceLinked="1"/>
        <c:tickLblPos val="nextTo"/>
        <c:crossAx val="102288000"/>
        <c:crosses val="max"/>
        <c:crossBetween val="midCat"/>
      </c:valAx>
      <c:valAx>
        <c:axId val="102288000"/>
        <c:scaling>
          <c:orientation val="minMax"/>
        </c:scaling>
        <c:delete val="1"/>
        <c:axPos val="b"/>
        <c:numFmt formatCode="General" sourceLinked="1"/>
        <c:tickLblPos val="none"/>
        <c:crossAx val="102286464"/>
        <c:crosses val="autoZero"/>
        <c:crossBetween val="midCat"/>
      </c:valAx>
    </c:plotArea>
    <c:legend>
      <c:legendPos val="b"/>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AF8F0D-509F-4DD2-BD45-7296F419239E}" type="datetimeFigureOut">
              <a:rPr lang="it-IT" smtClean="0"/>
              <a:pPr/>
              <a:t>14/06/2012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E9ED91-338F-4DF3-9DE9-AF5253E1CC7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F8F0D-509F-4DD2-BD45-7296F419239E}" type="datetimeFigureOut">
              <a:rPr lang="it-IT" smtClean="0"/>
              <a:pPr/>
              <a:t>14/06/2012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9ED91-338F-4DF3-9DE9-AF5253E1CC7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b="1" cap="small" dirty="0"/>
              <a:t>The Crisis and the Law.</a:t>
            </a:r>
            <a:r>
              <a:rPr lang="it-IT" dirty="0"/>
              <a:t/>
            </a:r>
            <a:br>
              <a:rPr lang="it-IT" dirty="0"/>
            </a:br>
            <a:r>
              <a:rPr lang="en-GB" b="1" cap="small" dirty="0"/>
              <a:t>Empirical substantiations</a:t>
            </a:r>
            <a:r>
              <a:rPr lang="it-IT" dirty="0"/>
              <a:t/>
            </a:r>
            <a:br>
              <a:rPr lang="it-IT" dirty="0"/>
            </a:br>
            <a:r>
              <a:rPr lang="it-IT" dirty="0"/>
              <a:t/>
            </a:r>
            <a:br>
              <a:rPr lang="it-IT" dirty="0"/>
            </a:br>
            <a:endParaRPr lang="it-IT" dirty="0"/>
          </a:p>
        </p:txBody>
      </p:sp>
      <p:sp>
        <p:nvSpPr>
          <p:cNvPr id="3" name="Sottotitolo 2"/>
          <p:cNvSpPr>
            <a:spLocks noGrp="1"/>
          </p:cNvSpPr>
          <p:nvPr>
            <p:ph type="subTitle" idx="1"/>
          </p:nvPr>
        </p:nvSpPr>
        <p:spPr/>
        <p:txBody>
          <a:bodyPr/>
          <a:lstStyle/>
          <a:p>
            <a:r>
              <a:rPr lang="en-GB" b="1" dirty="0" smtClean="0"/>
              <a:t>G. Carchedi</a:t>
            </a:r>
            <a:r>
              <a:rPr lang="it-IT" dirty="0" smtClean="0"/>
              <a:t/>
            </a:r>
            <a:br>
              <a:rPr lang="it-IT" dirty="0" smtClean="0"/>
            </a:br>
            <a:r>
              <a:rPr lang="en-GB" b="1" dirty="0" smtClean="0"/>
              <a:t>London, May 12, 2012</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The implication is that a falling rate of exploitation, as in the period up to the mid 1980’s, depresses the effects of rising efficiency on productivity. Vice versa a rising rate of exploitation amplifies the effect of rising efficiency on productivity, as from the mid 1980’ to date.</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The replacement of labour by means of production causes average profitability to fall. </a:t>
            </a:r>
            <a:r>
              <a:rPr lang="en-GB" dirty="0" smtClean="0"/>
              <a:t>In fact, if </a:t>
            </a:r>
            <a:r>
              <a:rPr lang="en-GB" dirty="0"/>
              <a:t>only  labour produces value (a point to be substantiated below),  the replacement of labourers by means of production (the increase in the organic composition of capital) implies less value and less surplus value produced per unit of capital invested.</a:t>
            </a:r>
            <a:r>
              <a:rPr lang="en-GB" baseline="30000" dirty="0"/>
              <a:t> </a:t>
            </a:r>
            <a:endParaRPr lang="it-IT" dirty="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Autofit/>
          </a:bodyPr>
          <a:lstStyle/>
          <a:p>
            <a:r>
              <a:rPr lang="en-GB" sz="2600" b="1" dirty="0"/>
              <a:t>Chart 2</a:t>
            </a:r>
            <a:r>
              <a:rPr lang="en-GB" sz="2600" dirty="0"/>
              <a:t>. Average rate of profit (ARP) and organic composition of capital (C/V)</a:t>
            </a:r>
            <a:r>
              <a:rPr lang="it-IT" sz="2600" dirty="0"/>
              <a:t/>
            </a:r>
            <a:br>
              <a:rPr lang="it-IT" sz="2600" dirty="0"/>
            </a:br>
            <a:endParaRPr lang="it-IT" sz="26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Two conclusions follow. First, in the long run, the organic composition rises due to rising efficiency while the </a:t>
            </a:r>
            <a:r>
              <a:rPr lang="en-GB" dirty="0" smtClean="0"/>
              <a:t>trend of the ARP </a:t>
            </a:r>
            <a:r>
              <a:rPr lang="en-GB" dirty="0"/>
              <a:t>falls. </a:t>
            </a:r>
            <a:r>
              <a:rPr lang="en-GB" i="1" dirty="0"/>
              <a:t>This confirms Marx’s theory of the tendential fall in the ARP</a:t>
            </a:r>
            <a:r>
              <a:rPr lang="en-GB" dirty="0"/>
              <a:t>: the two trends move in opposite </a:t>
            </a:r>
            <a:r>
              <a:rPr lang="en-GB" dirty="0" smtClean="0"/>
              <a:t>directions, i.e. profitability falls because efficiency rises. </a:t>
            </a:r>
            <a:endParaRPr lang="it-IT" dirty="0"/>
          </a:p>
          <a:p>
            <a:pPr>
              <a:buNone/>
            </a:pPr>
            <a:endParaRPr lang="it-IT"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Second, if assets relative to labour rise while the ARP falls, </a:t>
            </a:r>
            <a:r>
              <a:rPr lang="en-GB" dirty="0" smtClean="0"/>
              <a:t>assets </a:t>
            </a:r>
            <a:r>
              <a:rPr lang="en-GB" dirty="0"/>
              <a:t>cannot produce surplus value. But then, </a:t>
            </a:r>
            <a:r>
              <a:rPr lang="en-GB" dirty="0" smtClean="0"/>
              <a:t>they </a:t>
            </a:r>
            <a:r>
              <a:rPr lang="en-GB" dirty="0"/>
              <a:t>cannot produce value either. Given that there are only two factors of production, </a:t>
            </a:r>
            <a:r>
              <a:rPr lang="en-GB" dirty="0" smtClean="0"/>
              <a:t>means </a:t>
            </a:r>
            <a:r>
              <a:rPr lang="en-GB" smtClean="0"/>
              <a:t>of production </a:t>
            </a:r>
            <a:r>
              <a:rPr lang="en-GB" dirty="0"/>
              <a:t>and labour, it is labour and only labour that produces value and surplus value. </a:t>
            </a:r>
            <a:r>
              <a:rPr lang="en-GB" i="1" dirty="0"/>
              <a:t>The law of value is empirically substantiated</a:t>
            </a:r>
            <a:r>
              <a:rPr lang="en-GB" dirty="0"/>
              <a:t>.</a:t>
            </a:r>
            <a:endParaRPr lang="it-IT" dirty="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GB" dirty="0"/>
              <a:t>Let us now disaggregate the post-WWII secular period into two medium-terms periods, or phases. Given the cardinal function of value in Marx’s theory, the discriminating factor should not be GDP (as in </a:t>
            </a:r>
            <a:r>
              <a:rPr lang="en-GB" dirty="0" smtClean="0"/>
              <a:t>non-Marxist and many </a:t>
            </a:r>
            <a:r>
              <a:rPr lang="en-GB" dirty="0"/>
              <a:t>Marxist works) but employment and thus value. </a:t>
            </a:r>
            <a:r>
              <a:rPr lang="en-GB" dirty="0" smtClean="0"/>
              <a:t>In the upwards phase, employment grows from 17.56 million in 1947 to 24.97 million in 1979. In the downwards phase, it falls to 17.79 million in 2010, approximately the 1947 level. </a:t>
            </a:r>
            <a:endParaRPr lang="it-IT" dirty="0" smtClean="0"/>
          </a:p>
          <a:p>
            <a:endParaRPr lang="it-IT" dirty="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2700" b="1" dirty="0" smtClean="0"/>
              <a:t>Table 1.</a:t>
            </a:r>
            <a:r>
              <a:rPr lang="en-GB" sz="2700" dirty="0" smtClean="0"/>
              <a:t> The two phases within the secular fall in the ARP</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70000" lnSpcReduction="20000"/>
          </a:bodyPr>
          <a:lstStyle/>
          <a:p>
            <a:endParaRPr lang="en-GB" dirty="0" smtClean="0"/>
          </a:p>
          <a:p>
            <a:r>
              <a:rPr lang="en-GB" sz="4000" dirty="0" smtClean="0"/>
              <a:t>Employment: </a:t>
            </a:r>
            <a:r>
              <a:rPr lang="en-GB" sz="4000" dirty="0"/>
              <a:t>% </a:t>
            </a:r>
            <a:r>
              <a:rPr lang="en-GB" sz="4000" dirty="0" smtClean="0"/>
              <a:t>growth    1947-1979   +42.17%</a:t>
            </a:r>
            <a:endParaRPr lang="it-IT" sz="4000" dirty="0" smtClean="0"/>
          </a:p>
          <a:p>
            <a:r>
              <a:rPr lang="en-GB" sz="4000" dirty="0" smtClean="0"/>
              <a:t>                                              1980-2010   -26.4%</a:t>
            </a:r>
            <a:endParaRPr lang="it-IT" sz="4000" dirty="0" smtClean="0"/>
          </a:p>
          <a:p>
            <a:endParaRPr lang="en-GB" sz="4000" dirty="0" smtClean="0"/>
          </a:p>
          <a:p>
            <a:r>
              <a:rPr lang="en-GB" sz="4000" dirty="0" smtClean="0"/>
              <a:t>Total value:  </a:t>
            </a:r>
            <a:r>
              <a:rPr lang="en-GB" sz="4000" dirty="0"/>
              <a:t>% </a:t>
            </a:r>
            <a:r>
              <a:rPr lang="en-GB" sz="4000" dirty="0" smtClean="0"/>
              <a:t>growth       1947-1979   855%</a:t>
            </a:r>
            <a:endParaRPr lang="it-IT" sz="4000" dirty="0" smtClean="0"/>
          </a:p>
          <a:p>
            <a:r>
              <a:rPr lang="it-IT" sz="4000" dirty="0" smtClean="0"/>
              <a:t>                                              </a:t>
            </a:r>
            <a:r>
              <a:rPr lang="en-GB" sz="4000" dirty="0" smtClean="0"/>
              <a:t>1980-2010  240%</a:t>
            </a:r>
            <a:endParaRPr lang="it-IT" sz="4000" dirty="0" smtClean="0"/>
          </a:p>
          <a:p>
            <a:endParaRPr lang="it-IT" sz="4000" dirty="0" smtClean="0"/>
          </a:p>
          <a:p>
            <a:r>
              <a:rPr lang="en-GB" sz="4000" dirty="0" smtClean="0"/>
              <a:t>New value: </a:t>
            </a:r>
            <a:r>
              <a:rPr lang="en-GB" sz="4000" dirty="0"/>
              <a:t>% </a:t>
            </a:r>
            <a:r>
              <a:rPr lang="en-GB" sz="4000" dirty="0" smtClean="0"/>
              <a:t>growth         1947-1979  679%</a:t>
            </a:r>
            <a:endParaRPr lang="it-IT" sz="4000" dirty="0" smtClean="0"/>
          </a:p>
          <a:p>
            <a:r>
              <a:rPr lang="en-GB" sz="4000" dirty="0" smtClean="0"/>
              <a:t>                                              1980-2010  136%</a:t>
            </a:r>
            <a:endParaRPr lang="it-IT" sz="4000" dirty="0" smtClean="0"/>
          </a:p>
          <a:p>
            <a:endParaRPr lang="it-IT" dirty="0"/>
          </a:p>
          <a:p>
            <a:r>
              <a:rPr lang="en-GB" dirty="0"/>
              <a:t> </a:t>
            </a:r>
            <a:endParaRPr lang="it-IT" dirty="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Let us consider the two phases in more detail. The period between the end of WWII and the 1970s has been called the Golden Age of capitalism. Usually, the focus is on GDP in the economy as a whole. Here the focus is on the expanded reproduction of labour power in the productive sectors and thus on the (new) value created. </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dirty="0" smtClean="0"/>
              <a:t>Table 1 shows the vigorous growth of both labour and value in the first phase </a:t>
            </a:r>
          </a:p>
          <a:p>
            <a:endParaRPr lang="en-GB"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4" name="Segnaposto contenuto 2"/>
          <p:cNvSpPr>
            <a:spLocks noGrp="1"/>
          </p:cNvSpPr>
          <p:nvPr>
            <p:ph idx="1"/>
          </p:nvPr>
        </p:nvSpPr>
        <p:spPr/>
        <p:txBody>
          <a:bodyPr>
            <a:normAutofit fontScale="70000" lnSpcReduction="20000"/>
          </a:bodyPr>
          <a:lstStyle/>
          <a:p>
            <a:endParaRPr lang="en-GB" dirty="0" smtClean="0"/>
          </a:p>
          <a:p>
            <a:r>
              <a:rPr lang="en-GB" sz="4000" dirty="0" smtClean="0"/>
              <a:t>Employment: </a:t>
            </a:r>
            <a:r>
              <a:rPr lang="en-GB" sz="4000" dirty="0"/>
              <a:t>% </a:t>
            </a:r>
            <a:r>
              <a:rPr lang="en-GB" sz="4000" dirty="0" smtClean="0"/>
              <a:t>growth      1947-1979 +42.17%</a:t>
            </a:r>
            <a:endParaRPr lang="it-IT" sz="4000" dirty="0" smtClean="0"/>
          </a:p>
          <a:p>
            <a:r>
              <a:rPr lang="en-GB" sz="4000" dirty="0" smtClean="0"/>
              <a:t>                                              1980-2010   -26.4%</a:t>
            </a:r>
            <a:endParaRPr lang="it-IT" sz="4000" dirty="0" smtClean="0"/>
          </a:p>
          <a:p>
            <a:endParaRPr lang="en-GB" sz="4000" dirty="0" smtClean="0"/>
          </a:p>
          <a:p>
            <a:r>
              <a:rPr lang="en-GB" sz="4000" dirty="0" smtClean="0"/>
              <a:t>Total value:  </a:t>
            </a:r>
            <a:r>
              <a:rPr lang="en-GB" sz="4000" dirty="0"/>
              <a:t>% </a:t>
            </a:r>
            <a:r>
              <a:rPr lang="en-GB" sz="4000" dirty="0" smtClean="0"/>
              <a:t>growth        1947-1979   855%</a:t>
            </a:r>
            <a:endParaRPr lang="it-IT" sz="4000" dirty="0" smtClean="0"/>
          </a:p>
          <a:p>
            <a:r>
              <a:rPr lang="it-IT" sz="4000" dirty="0" smtClean="0"/>
              <a:t>                                              </a:t>
            </a:r>
            <a:r>
              <a:rPr lang="en-GB" sz="4000" dirty="0" smtClean="0"/>
              <a:t>1980-2010  240%</a:t>
            </a:r>
            <a:endParaRPr lang="it-IT" sz="4000" dirty="0" smtClean="0"/>
          </a:p>
          <a:p>
            <a:endParaRPr lang="it-IT" sz="4000" dirty="0" smtClean="0"/>
          </a:p>
          <a:p>
            <a:r>
              <a:rPr lang="en-GB" sz="4000" dirty="0" smtClean="0"/>
              <a:t>New value: </a:t>
            </a:r>
            <a:r>
              <a:rPr lang="en-GB" sz="4000" dirty="0"/>
              <a:t>% </a:t>
            </a:r>
            <a:r>
              <a:rPr lang="en-GB" sz="4000" dirty="0" smtClean="0"/>
              <a:t>growth         1947-1979  679%</a:t>
            </a:r>
            <a:endParaRPr lang="it-IT" sz="4000" dirty="0" smtClean="0"/>
          </a:p>
          <a:p>
            <a:r>
              <a:rPr lang="en-GB" sz="4000" dirty="0" smtClean="0"/>
              <a:t>                                              1980-2010  136%</a:t>
            </a:r>
            <a:endParaRPr lang="it-IT" sz="4000" dirty="0" smtClean="0"/>
          </a:p>
          <a:p>
            <a:endParaRPr lang="it-IT" dirty="0"/>
          </a:p>
          <a:p>
            <a:r>
              <a:rPr lang="en-GB" dirty="0"/>
              <a:t> </a:t>
            </a:r>
            <a:endParaRPr lang="it-IT" dirty="0"/>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r>
              <a:rPr lang="en-GB" dirty="0" smtClean="0"/>
              <a:t>The </a:t>
            </a:r>
            <a:r>
              <a:rPr lang="en-GB" dirty="0"/>
              <a:t>present financial crisis has revived the critiques of Marx’s law of the tendential fall of the rate of profit (for short, the Law). In particular, the critique has focused on the thesis that falling profitability is the ultimate cause of crises. My aim today is to assess the latest critiques in the light of empirical material. The focus will be </a:t>
            </a:r>
            <a:r>
              <a:rPr lang="en-GB" dirty="0" smtClean="0"/>
              <a:t>(1) on </a:t>
            </a:r>
            <a:r>
              <a:rPr lang="en-GB" dirty="0"/>
              <a:t>the sectors producing material goods, a proxy for the productive sectors, because only these sectors produce value and surplus value, the vital lymph of capitalism, and </a:t>
            </a:r>
            <a:r>
              <a:rPr lang="en-GB" dirty="0" smtClean="0"/>
              <a:t>(2) on </a:t>
            </a:r>
            <a:r>
              <a:rPr lang="en-GB" dirty="0"/>
              <a:t>the US economy because it is by far the most important worldwide.</a:t>
            </a:r>
            <a:endParaRPr lang="it-IT" dirty="0"/>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smtClean="0"/>
              <a:t>while Chart 2 shows that in the same phase the trend of the ARP falls.</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dirty="0" smtClean="0"/>
              <a:t>The difficulty is to explain how the ARP could fall in a period of expanded reproduction. </a:t>
            </a:r>
          </a:p>
          <a:p>
            <a:r>
              <a:rPr lang="en-US" dirty="0" smtClean="0"/>
              <a:t>WWII provides the answer. </a:t>
            </a:r>
          </a:p>
          <a:p>
            <a:r>
              <a:rPr lang="en-US" dirty="0" smtClean="0"/>
              <a:t>The war caused an enormous compression of US </a:t>
            </a:r>
            <a:r>
              <a:rPr lang="en-US" dirty="0" err="1" smtClean="0"/>
              <a:t>labour’s</a:t>
            </a:r>
            <a:r>
              <a:rPr lang="en-US" dirty="0" smtClean="0"/>
              <a:t> purchasing power and a massive conversion of the civilian into the military industry, i.e. a destruction of capital in the civilian sphere.</a:t>
            </a:r>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dirty="0" smtClean="0"/>
              <a:t>With the end of the war, the liberation of this purchasing power and the reconversion of the military industry into the civilian one spurred the production first of means of consumption and then of means of production. Greater employment, wages, and profits followed and with them a further surge in purchasing power.</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dirty="0"/>
              <a:t>This was the reconstitution of previously destroyed capital. Note that destruction of capital is for some author the destruction of commodities (principally, the means of production). For some other authors it is their depreciation. </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en-US" dirty="0" smtClean="0"/>
              <a:t>But, if capital is essentially production relations and the commodities in which those relations are frozen, the destruction of capital in the US during the war was the annihilation of the means of destruction (weapons and military apparel). But more importantly, it was the destruction of the production relations in the civilian sphere, i.e. the conversion of the civilian economy into a military one. The reconversion after the war meant the reconstitution of those relations on a massive scale and consequently the opportunity for the liberation of </a:t>
            </a:r>
            <a:r>
              <a:rPr lang="en-US" dirty="0" err="1" smtClean="0"/>
              <a:t>labour’s</a:t>
            </a:r>
            <a:r>
              <a:rPr lang="en-US" dirty="0" smtClean="0"/>
              <a:t> pent-up demand.</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r>
              <a:rPr lang="en-GB" dirty="0"/>
              <a:t>This is the reason why, in the first phase, the economy grew is spite of the fall in the ARP. In this phase, the fall of the ARP prepared the </a:t>
            </a:r>
            <a:r>
              <a:rPr lang="en-GB" i="1" dirty="0" smtClean="0"/>
              <a:t>conditions</a:t>
            </a:r>
            <a:r>
              <a:rPr lang="en-GB" dirty="0" smtClean="0"/>
              <a:t> </a:t>
            </a:r>
            <a:r>
              <a:rPr lang="en-GB" dirty="0"/>
              <a:t>for the emergence of crises in the second phase. The most efficient capitals could still accumulate and could absorb the technological unemployment they caused. Crises were only </a:t>
            </a:r>
            <a:r>
              <a:rPr lang="en-GB" i="1" dirty="0"/>
              <a:t>potentially</a:t>
            </a:r>
            <a:r>
              <a:rPr lang="en-GB" dirty="0"/>
              <a:t> present. Difficulties of realization played no relevant role. But </a:t>
            </a:r>
            <a:r>
              <a:rPr lang="en-GB" dirty="0" smtClean="0"/>
              <a:t>the constantly falling </a:t>
            </a:r>
            <a:r>
              <a:rPr lang="en-GB" dirty="0"/>
              <a:t>profitability undermined economic growth from within because it </a:t>
            </a:r>
            <a:r>
              <a:rPr lang="en-GB" dirty="0" smtClean="0"/>
              <a:t>kept reducing </a:t>
            </a:r>
            <a:r>
              <a:rPr lang="en-GB" dirty="0"/>
              <a:t>employment and thus the new value produced. </a:t>
            </a:r>
            <a:endParaRPr lang="it-IT" dirty="0"/>
          </a:p>
          <a:p>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As more firms closed down and unemployment grew, the second phase set in. Difficulties of realization began to emerge because the decreasing labour force could not absorb the greater output any longer. The wage share started to fall in 1973 and the expanded reproduction of the labour force ended in 1979. </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3100" b="1" dirty="0"/>
              <a:t>Chart 3</a:t>
            </a:r>
            <a:r>
              <a:rPr lang="en-GB" sz="3100" dirty="0"/>
              <a:t>. The wage share.</a:t>
            </a:r>
            <a:r>
              <a:rPr lang="it-IT" dirty="0"/>
              <a:t/>
            </a:r>
            <a:br>
              <a:rPr lang="it-IT" dirty="0"/>
            </a:b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en-GB" dirty="0"/>
              <a:t>Realization difficulties became a feature of the second phase. In this phase, the liberation of the pent up purchasing power and the reconversion of military into civilian economy, the two powerful counteracting factors that had held back the crises in the first phase, could no longer neutralize the constant fall in the ARP and avoid crises. When crises finally emerged, they had been preceded by a quarter of a century of falling profitability. Falling profitability continues also in the second phase. After each crisis, there is a recovery. But after each recovery, there is a crisis because </a:t>
            </a:r>
            <a:r>
              <a:rPr lang="en-GB" dirty="0" smtClean="0"/>
              <a:t>the ARP keeps falling, because the </a:t>
            </a:r>
            <a:r>
              <a:rPr lang="en-GB" dirty="0"/>
              <a:t>fall of the ARP has not been halted and reversed. </a:t>
            </a:r>
            <a:endParaRPr lang="it-IT" dirty="0"/>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err="1" smtClean="0"/>
              <a:t>Efficiency</a:t>
            </a:r>
            <a:endParaRPr lang="it-IT" sz="3600" dirty="0"/>
          </a:p>
        </p:txBody>
      </p:sp>
      <p:sp>
        <p:nvSpPr>
          <p:cNvPr id="3" name="Segnaposto contenuto 2"/>
          <p:cNvSpPr>
            <a:spLocks noGrp="1"/>
          </p:cNvSpPr>
          <p:nvPr>
            <p:ph idx="1"/>
          </p:nvPr>
        </p:nvSpPr>
        <p:spPr/>
        <p:txBody>
          <a:bodyPr>
            <a:normAutofit/>
          </a:bodyPr>
          <a:lstStyle/>
          <a:p>
            <a:r>
              <a:rPr lang="en-GB" dirty="0" smtClean="0"/>
              <a:t>In </a:t>
            </a:r>
            <a:r>
              <a:rPr lang="en-GB" dirty="0"/>
              <a:t>Marx’s theory technological innovations increase </a:t>
            </a:r>
            <a:r>
              <a:rPr lang="en-GB" i="1" dirty="0"/>
              <a:t>efficiency</a:t>
            </a:r>
            <a:r>
              <a:rPr lang="en-GB" dirty="0"/>
              <a:t>, i.e. the </a:t>
            </a:r>
            <a:r>
              <a:rPr lang="en-GB" i="1" dirty="0"/>
              <a:t>effect on output of science and technology as incorporated in the means of production</a:t>
            </a:r>
            <a:r>
              <a:rPr lang="en-GB" dirty="0"/>
              <a:t>. Efficiency is measured by the number of labourers working with a certain quantity of </a:t>
            </a:r>
            <a:r>
              <a:rPr lang="en-GB" dirty="0" smtClean="0"/>
              <a:t>means </a:t>
            </a:r>
            <a:r>
              <a:rPr lang="en-GB" dirty="0"/>
              <a:t>of production </a:t>
            </a:r>
            <a:r>
              <a:rPr lang="en-GB" dirty="0" smtClean="0"/>
              <a:t>(or </a:t>
            </a:r>
            <a:r>
              <a:rPr lang="en-GB" dirty="0"/>
              <a:t>assets). This is the Labour/Assets (L/A) curve, the dotted </a:t>
            </a:r>
            <a:r>
              <a:rPr lang="en-GB" dirty="0" smtClean="0"/>
              <a:t>line in </a:t>
            </a:r>
            <a:r>
              <a:rPr lang="en-GB" dirty="0"/>
              <a:t>chart 1. </a:t>
            </a:r>
            <a:endParaRPr lang="it-IT" dirty="0"/>
          </a:p>
          <a:p>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en-US" dirty="0" smtClean="0"/>
              <a:t>Difficulties of realization multiplied starting in the mid-1980s, when wages came under a savage assault by capital as a measure against decreasing profitability. The result was a boost of profits, but not of profit rates, with the exception of the 2003-2006 period, to be considered shortly. However, the productive sectors could not accumulate these higher profits because the vigorous expanded reproduction had ended and because of the greater difficulties of realization due to wage cuts. </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US" dirty="0" smtClean="0"/>
              <a:t>At this point, capital started to migrate to the financial and speculative sphere that offered higher profit rates. These higher rates attracted further capital.  The speculative bubble (basically, the explosions of derivatives) inflated. When the size of the unproductive sectors became too large for the productive ones to provide the flow of surplus value needed for the continuous growth of unproductive profits, the financial crisis erupted.</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r>
              <a:rPr lang="en-US" dirty="0" smtClean="0"/>
              <a:t>It is common opinion that financial crises are the cause of the crises in the ‘real’ economy simply because the former seem to precede the latter. However, while the ARP in the productive sectors began its long descent right after WWII, the first financial (stock market) crisis erupted only in 1973-74. If falling profitability in the productive sectors preceded the emergence of the first financial crash by a quarter of a century, the former must have been the breeding ground of the latter. From that point on, financial crises have become a recurrent feature of the economic landscape. In spite of the different triggers, their recurrence shows that there must be a common cause. This is the constantly deteriorating profitability in the productive sectors. </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dirty="0" smtClean="0"/>
              <a:t>It follows that financial crises are the catalyst rather than the cause of the crises in the productive sectors and that the cause of the present crisis has not been ‘</a:t>
            </a:r>
            <a:r>
              <a:rPr lang="en-US" dirty="0" err="1" smtClean="0"/>
              <a:t>financialization</a:t>
            </a:r>
            <a:r>
              <a:rPr lang="en-US" dirty="0" smtClean="0"/>
              <a:t>’, the decoupling of the financial sphere from the productive one. The same causal nexus that existed in the past exists still nowadays.</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dirty="0" smtClean="0"/>
              <a:t>Recently, some critics have remarked that the 2007 financial crisis has emerged after a rise in the ARP. Therefore, they argue, the fall in the ARP cannot be the (ultimate) cause of all crises. </a:t>
            </a:r>
          </a:p>
          <a:p>
            <a:r>
              <a:rPr lang="en-US" dirty="0" smtClean="0"/>
              <a:t>Three perspectives are possible. </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first </a:t>
            </a:r>
            <a:r>
              <a:rPr lang="it-IT" dirty="0" err="1" smtClean="0"/>
              <a:t>perspective</a:t>
            </a:r>
            <a:endParaRPr lang="it-IT" dirty="0"/>
          </a:p>
        </p:txBody>
      </p:sp>
      <p:sp>
        <p:nvSpPr>
          <p:cNvPr id="3" name="Segnaposto contenuto 2"/>
          <p:cNvSpPr>
            <a:spLocks noGrp="1"/>
          </p:cNvSpPr>
          <p:nvPr>
            <p:ph idx="1"/>
          </p:nvPr>
        </p:nvSpPr>
        <p:spPr/>
        <p:txBody>
          <a:bodyPr>
            <a:normAutofit fontScale="92500" lnSpcReduction="20000"/>
          </a:bodyPr>
          <a:lstStyle/>
          <a:p>
            <a:r>
              <a:rPr lang="en-US" dirty="0" smtClean="0"/>
              <a:t>The first perspective is </a:t>
            </a:r>
            <a:r>
              <a:rPr lang="en-US" i="1" dirty="0" smtClean="0"/>
              <a:t>the whole secular period</a:t>
            </a:r>
            <a:r>
              <a:rPr lang="en-US" dirty="0" smtClean="0"/>
              <a:t>, from WWII to present. Chart 2 shows the secular downwards trend of the ARP. This is the empirically observable tendency, the decreased generation of surplus value relative to the capital invested due to increases in the organic composition.  From this perspective, the crisis has been preceded and has taken place within a downwards falling profitability starting after WWII and continuing up to these days. This critique is invalid.</a:t>
            </a:r>
            <a:endParaRPr lang="it-IT"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smtClean="0"/>
              <a:t>Notice that the trend in the ARP keeps falling no matter which distribution policies are applied (rising wages relative to profits from the end of WWII to 1986 and the reverse in the 1986-2010 period). </a:t>
            </a:r>
          </a:p>
          <a:p>
            <a:r>
              <a:rPr lang="en-US" dirty="0" smtClean="0"/>
              <a:t>Let me dwell on this point by briefly touching upon a critique of </a:t>
            </a:r>
            <a:r>
              <a:rPr lang="en-US" dirty="0" err="1" smtClean="0"/>
              <a:t>underconsumptionism</a:t>
            </a:r>
            <a:r>
              <a:rPr lang="en-US" dirty="0" smtClean="0"/>
              <a:t> and of the profit squeeze theory.</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a:t>
            </a:r>
            <a:r>
              <a:rPr lang="it-IT" dirty="0" err="1" smtClean="0"/>
              <a:t>critique</a:t>
            </a:r>
            <a:r>
              <a:rPr lang="it-IT" dirty="0" smtClean="0"/>
              <a:t> </a:t>
            </a:r>
            <a:r>
              <a:rPr lang="it-IT" dirty="0" err="1" smtClean="0"/>
              <a:t>of</a:t>
            </a:r>
            <a:r>
              <a:rPr lang="it-IT" dirty="0" smtClean="0"/>
              <a:t> </a:t>
            </a:r>
            <a:r>
              <a:rPr lang="it-IT" dirty="0" err="1" smtClean="0"/>
              <a:t>underconsumptonism</a:t>
            </a:r>
            <a:r>
              <a:rPr lang="it-IT" dirty="0" smtClean="0"/>
              <a:t>.</a:t>
            </a:r>
            <a:endParaRPr lang="it-IT" dirty="0"/>
          </a:p>
        </p:txBody>
      </p:sp>
      <p:sp>
        <p:nvSpPr>
          <p:cNvPr id="3" name="Segnaposto contenuto 2"/>
          <p:cNvSpPr>
            <a:spLocks noGrp="1"/>
          </p:cNvSpPr>
          <p:nvPr>
            <p:ph idx="1"/>
          </p:nvPr>
        </p:nvSpPr>
        <p:spPr/>
        <p:txBody>
          <a:bodyPr>
            <a:normAutofit fontScale="92500" lnSpcReduction="10000"/>
          </a:bodyPr>
          <a:lstStyle/>
          <a:p>
            <a:r>
              <a:rPr lang="en-US" dirty="0" err="1" smtClean="0"/>
              <a:t>Underconsumptionism</a:t>
            </a:r>
            <a:r>
              <a:rPr lang="en-US" dirty="0" smtClean="0"/>
              <a:t> holds that crises are due to falling wages and thus to </a:t>
            </a:r>
            <a:r>
              <a:rPr lang="en-US" dirty="0" err="1" smtClean="0"/>
              <a:t>labour’s</a:t>
            </a:r>
            <a:r>
              <a:rPr lang="en-US" dirty="0" smtClean="0"/>
              <a:t> reduced purchasing power. Due to unsold commodities, firms’ profitability falls and investments fall too. The slump is ushered in.</a:t>
            </a:r>
          </a:p>
          <a:p>
            <a:r>
              <a:rPr lang="en-US" dirty="0" smtClean="0"/>
              <a:t> But it is possible to show algebraically that, if wages fall, profits rise </a:t>
            </a:r>
            <a:r>
              <a:rPr lang="en-US" i="1" dirty="0" smtClean="0"/>
              <a:t>always</a:t>
            </a:r>
            <a:r>
              <a:rPr lang="en-US" dirty="0" smtClean="0"/>
              <a:t>, even in case of maximum loss, i.e. even if all commodities whose price corresponds to the wage cuts remain unsold.</a:t>
            </a:r>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smtClean="0"/>
              <a:t>Then, if profits rates fall in spite of lower wages, the reason is that the rise in the organic composition overweighs the fall in wages or that a nation’s capital has become less relative to that of other nations.</a:t>
            </a:r>
          </a:p>
          <a:p>
            <a:r>
              <a:rPr lang="en-US" dirty="0" smtClean="0"/>
              <a:t>Falling wages cannot explain neither the origin of crises nor their continuation.</a:t>
            </a:r>
          </a:p>
          <a:p>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r>
              <a:rPr lang="en-US" dirty="0" smtClean="0"/>
              <a:t>If falling wages cannot explain the origin of the slump, higher wages cannot lift the economy out of it. Higher wages do increase </a:t>
            </a:r>
            <a:r>
              <a:rPr lang="en-US" dirty="0" err="1" smtClean="0"/>
              <a:t>labour’s</a:t>
            </a:r>
            <a:r>
              <a:rPr lang="en-US" dirty="0" smtClean="0"/>
              <a:t> purchasing power. </a:t>
            </a:r>
            <a:r>
              <a:rPr lang="en-US" dirty="0" err="1" smtClean="0"/>
              <a:t>Underconsumptionism</a:t>
            </a:r>
            <a:r>
              <a:rPr lang="en-US" dirty="0" smtClean="0"/>
              <a:t> holds that output (first of the means of consumption and then of the means of production) would be spurred and with it the recovery. </a:t>
            </a:r>
          </a:p>
          <a:p>
            <a:r>
              <a:rPr lang="en-US" dirty="0" smtClean="0"/>
              <a:t>But capital does not expands production if profitability falls due to increasing wages, in spite of a greater purchasing power. The following chart shows empirically the fallacy of </a:t>
            </a:r>
            <a:r>
              <a:rPr lang="en-US" dirty="0" err="1" smtClean="0"/>
              <a:t>underconsumptionism</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3100" b="1" dirty="0"/>
              <a:t>Chart 1</a:t>
            </a:r>
            <a:r>
              <a:rPr lang="en-GB" sz="3100" dirty="0"/>
              <a:t>. Capital efficiency (L/A), labour’s productivity, and rate of exploitation</a:t>
            </a:r>
            <a:r>
              <a:rPr lang="it-IT" dirty="0"/>
              <a:t/>
            </a:r>
            <a:br>
              <a:rPr lang="it-IT" dirty="0"/>
            </a:b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dirty="0" smtClean="0"/>
              <a:t>Chart 4. ARP and rate of wages to profits.</a:t>
            </a:r>
            <a:endParaRPr lang="it-IT" sz="28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The </a:t>
            </a:r>
            <a:r>
              <a:rPr lang="it-IT" sz="3200" dirty="0" err="1" smtClean="0"/>
              <a:t>incompatibility</a:t>
            </a:r>
            <a:r>
              <a:rPr lang="it-IT" sz="3200" dirty="0" smtClean="0"/>
              <a:t> </a:t>
            </a:r>
            <a:r>
              <a:rPr lang="it-IT" sz="3200" dirty="0" err="1" smtClean="0"/>
              <a:t>between</a:t>
            </a:r>
            <a:r>
              <a:rPr lang="it-IT" sz="3200" dirty="0" smtClean="0"/>
              <a:t> Marx and </a:t>
            </a:r>
            <a:r>
              <a:rPr lang="it-IT" sz="3200" dirty="0" err="1" smtClean="0"/>
              <a:t>Keynes</a:t>
            </a:r>
            <a:endParaRPr lang="it-IT" sz="3200" dirty="0"/>
          </a:p>
        </p:txBody>
      </p:sp>
      <p:sp>
        <p:nvSpPr>
          <p:cNvPr id="3" name="Segnaposto contenuto 2"/>
          <p:cNvSpPr>
            <a:spLocks noGrp="1"/>
          </p:cNvSpPr>
          <p:nvPr>
            <p:ph idx="1"/>
          </p:nvPr>
        </p:nvSpPr>
        <p:spPr/>
        <p:txBody>
          <a:bodyPr>
            <a:normAutofit/>
          </a:bodyPr>
          <a:lstStyle/>
          <a:p>
            <a:r>
              <a:rPr lang="en-US" dirty="0" smtClean="0"/>
              <a:t>This chart shows that, when wages (relative to profits) rise, the ARP falls instead of rising, contrary to </a:t>
            </a:r>
            <a:r>
              <a:rPr lang="en-US" dirty="0" err="1" smtClean="0"/>
              <a:t>underconsumptionism</a:t>
            </a:r>
            <a:r>
              <a:rPr lang="en-US" dirty="0" smtClean="0"/>
              <a:t>. When wages fall, the ARP rises instead of falling, again contrary to </a:t>
            </a:r>
            <a:r>
              <a:rPr lang="en-US" dirty="0" err="1" smtClean="0"/>
              <a:t>underconsumptionism</a:t>
            </a:r>
            <a:r>
              <a:rPr lang="en-US" dirty="0" smtClean="0"/>
              <a:t>. </a:t>
            </a:r>
          </a:p>
          <a:p>
            <a:r>
              <a:rPr lang="en-US" dirty="0" err="1" smtClean="0"/>
              <a:t>Underconsumptionsim</a:t>
            </a:r>
            <a:r>
              <a:rPr lang="en-US" dirty="0" smtClean="0"/>
              <a:t> is empirically disproved and Marx is empirically substantiated. </a:t>
            </a:r>
          </a:p>
          <a:p>
            <a:endParaRPr lang="en-US" dirty="0" smtClean="0"/>
          </a:p>
          <a:p>
            <a:pPr>
              <a:buNone/>
            </a:pPr>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en-US" i="1" dirty="0" smtClean="0"/>
          </a:p>
          <a:p>
            <a:endParaRPr lang="en-US" i="1" dirty="0" smtClean="0"/>
          </a:p>
          <a:p>
            <a:endParaRPr lang="en-US" i="1" dirty="0" smtClean="0"/>
          </a:p>
          <a:p>
            <a:pPr algn="ctr"/>
            <a:r>
              <a:rPr lang="en-US" i="1" dirty="0" smtClean="0"/>
              <a:t>Marx and Keynes are incompatible</a:t>
            </a:r>
            <a:r>
              <a:rPr lang="en-US" dirty="0" smtClean="0"/>
              <a:t>.</a:t>
            </a:r>
          </a:p>
          <a:p>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Critique</a:t>
            </a:r>
            <a:r>
              <a:rPr lang="it-IT" dirty="0" smtClean="0"/>
              <a:t> </a:t>
            </a:r>
            <a:r>
              <a:rPr lang="it-IT" dirty="0" err="1" smtClean="0"/>
              <a:t>of</a:t>
            </a:r>
            <a:r>
              <a:rPr lang="it-IT" dirty="0" smtClean="0"/>
              <a:t> the profit </a:t>
            </a:r>
            <a:r>
              <a:rPr lang="it-IT" dirty="0" err="1" smtClean="0"/>
              <a:t>squeeze</a:t>
            </a:r>
            <a:endParaRPr lang="it-IT" dirty="0"/>
          </a:p>
        </p:txBody>
      </p:sp>
      <p:sp>
        <p:nvSpPr>
          <p:cNvPr id="3" name="Segnaposto contenuto 2"/>
          <p:cNvSpPr>
            <a:spLocks noGrp="1"/>
          </p:cNvSpPr>
          <p:nvPr>
            <p:ph idx="1"/>
          </p:nvPr>
        </p:nvSpPr>
        <p:spPr/>
        <p:txBody>
          <a:bodyPr>
            <a:normAutofit/>
          </a:bodyPr>
          <a:lstStyle/>
          <a:p>
            <a:r>
              <a:rPr lang="en-US" dirty="0" smtClean="0"/>
              <a:t>Chart 4 would seem to substantiate the profit squeeze theory. This theory identifies the cause of crises in rising wages and concomitant fall in profits and profit rates. It would deem to conform to Marx. However, the inverse relation between profits and wages presupposes a fixed (or decreasing) quantity of new value. But in a phase of expansion, both wages and profits grow. </a:t>
            </a: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smtClean="0"/>
              <a:t>Then, if we assume that profit falls because wages rise, we assume that economic growth has ended and that the crisis has already begun, i.e. we assume what is to be explained. It is only after economic growth has come to an end that higher wages reduce profits, thus worsening the crisis, rather than causing it.</a:t>
            </a:r>
          </a:p>
          <a:p>
            <a:r>
              <a:rPr lang="en-US" dirty="0" smtClean="0"/>
              <a:t> Rising wages cannot explain the crisis.</a:t>
            </a: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i="1" dirty="0" smtClean="0"/>
              <a:t>In sum, redistribution policies cannot cause the cycle. Only the generation of value and surplus value, as indicated by the falling trend in the ARP, can cause it.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en-US" dirty="0" smtClean="0"/>
              <a:t>This implies by no means that it is useless to demand pro-</a:t>
            </a:r>
            <a:r>
              <a:rPr lang="en-US" dirty="0" err="1" smtClean="0"/>
              <a:t>labour</a:t>
            </a:r>
            <a:r>
              <a:rPr lang="en-US" dirty="0" smtClean="0"/>
              <a:t> policies. But they should not be framed within a Keynesian view, i.e. as if these policies were </a:t>
            </a:r>
            <a:r>
              <a:rPr lang="en-US" dirty="0" err="1" smtClean="0"/>
              <a:t>favourable</a:t>
            </a:r>
            <a:r>
              <a:rPr lang="en-US" dirty="0" smtClean="0"/>
              <a:t> both to capital  (because capital would exits the crisis) and to </a:t>
            </a:r>
            <a:r>
              <a:rPr lang="en-US" dirty="0" err="1" smtClean="0"/>
              <a:t>labour</a:t>
            </a:r>
            <a:r>
              <a:rPr lang="en-US" dirty="0" smtClean="0"/>
              <a:t>.</a:t>
            </a:r>
          </a:p>
          <a:p>
            <a:r>
              <a:rPr lang="en-US" dirty="0" smtClean="0"/>
              <a:t>The perspective should be the Marxian one: higher wages are </a:t>
            </a:r>
            <a:r>
              <a:rPr lang="en-US" dirty="0" err="1" smtClean="0"/>
              <a:t>favourable</a:t>
            </a:r>
            <a:r>
              <a:rPr lang="en-US" dirty="0" smtClean="0"/>
              <a:t> to </a:t>
            </a:r>
            <a:r>
              <a:rPr lang="en-US" dirty="0" err="1" smtClean="0"/>
              <a:t>labour</a:t>
            </a:r>
            <a:r>
              <a:rPr lang="en-US" dirty="0" smtClean="0"/>
              <a:t> and not to capital. They weaken capital and thus are a condition for its supersession.</a:t>
            </a:r>
          </a:p>
          <a:p>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second</a:t>
            </a:r>
            <a:r>
              <a:rPr lang="it-IT" dirty="0" smtClean="0"/>
              <a:t> </a:t>
            </a:r>
            <a:r>
              <a:rPr lang="it-IT" dirty="0" err="1" smtClean="0"/>
              <a:t>perspective</a:t>
            </a:r>
            <a:endParaRPr lang="it-IT" dirty="0"/>
          </a:p>
        </p:txBody>
      </p:sp>
      <p:sp>
        <p:nvSpPr>
          <p:cNvPr id="3" name="Segnaposto contenuto 2"/>
          <p:cNvSpPr>
            <a:spLocks noGrp="1"/>
          </p:cNvSpPr>
          <p:nvPr>
            <p:ph idx="1"/>
          </p:nvPr>
        </p:nvSpPr>
        <p:spPr/>
        <p:txBody>
          <a:bodyPr>
            <a:normAutofit fontScale="92500" lnSpcReduction="10000"/>
          </a:bodyPr>
          <a:lstStyle/>
          <a:p>
            <a:r>
              <a:rPr lang="en-US" dirty="0" smtClean="0"/>
              <a:t>The critics’ second perspective is </a:t>
            </a:r>
            <a:r>
              <a:rPr lang="en-US" i="1" dirty="0" smtClean="0"/>
              <a:t>the 1986-2006 period </a:t>
            </a:r>
            <a:r>
              <a:rPr lang="en-US" dirty="0" smtClean="0"/>
              <a:t>removed from its historical context. Given that what determines the cycle is the production of surplus value rather than its redistribution, the question is whether in this period this production relative to the capital invested falls or rises. To answer this question, I have computed the ARP by holding the rate of exploitation constant throughout the secular period. Then, this ARP reflects only the variations in the value produced. </a:t>
            </a:r>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Production and </a:t>
            </a:r>
            <a:r>
              <a:rPr lang="it-IT" dirty="0" err="1" smtClean="0"/>
              <a:t>overall</a:t>
            </a:r>
            <a:r>
              <a:rPr lang="it-IT" dirty="0" smtClean="0"/>
              <a:t> ARP</a:t>
            </a:r>
            <a:endParaRPr lang="it-IT" dirty="0"/>
          </a:p>
        </p:txBody>
      </p:sp>
      <p:sp>
        <p:nvSpPr>
          <p:cNvPr id="3" name="Segnaposto contenuto 2"/>
          <p:cNvSpPr>
            <a:spLocks noGrp="1"/>
          </p:cNvSpPr>
          <p:nvPr>
            <p:ph idx="1"/>
          </p:nvPr>
        </p:nvSpPr>
        <p:spPr/>
        <p:txBody>
          <a:bodyPr/>
          <a:lstStyle/>
          <a:p>
            <a:r>
              <a:rPr lang="en-US" dirty="0" smtClean="0"/>
              <a:t>Let us call this rate the </a:t>
            </a:r>
            <a:r>
              <a:rPr lang="en-US" b="1" dirty="0" smtClean="0"/>
              <a:t>production</a:t>
            </a:r>
            <a:r>
              <a:rPr lang="en-US" dirty="0" smtClean="0"/>
              <a:t> ARP, to be distinguished from the </a:t>
            </a:r>
            <a:r>
              <a:rPr lang="en-US" b="1" dirty="0" smtClean="0"/>
              <a:t>overall</a:t>
            </a:r>
            <a:r>
              <a:rPr lang="en-US" dirty="0" smtClean="0"/>
              <a:t> ARP, the result of both the tendency and the countertendencies, in this case the variations in the rates of exploitation. </a:t>
            </a:r>
          </a:p>
          <a:p>
            <a:r>
              <a:rPr lang="en-US" dirty="0" smtClean="0"/>
              <a:t>Chart 5 below shows that while the overall ARP has been rising since 1986, the production ARP has been falling</a:t>
            </a:r>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dirty="0" smtClean="0"/>
              <a:t>Chart 5. The production ARP and the overall ARP</a:t>
            </a:r>
            <a:endParaRPr lang="it-IT" sz="28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The labourers working with means of production worth 1 million dollars (deflated figures) dropped from 75 in 1947 to 6 in 2010.</a:t>
            </a:r>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smtClean="0"/>
              <a:t>The rise in the overall ARP is due to greatly increased rates of exploitation, a long-term, sustained countertendency, the manifestation of the historic defeat of the world working class, a defeat from which </a:t>
            </a:r>
            <a:r>
              <a:rPr lang="en-US" dirty="0" err="1" smtClean="0"/>
              <a:t>labour</a:t>
            </a:r>
            <a:r>
              <a:rPr lang="en-US" dirty="0" smtClean="0"/>
              <a:t> has yet to recover. This critique too is invalid.</a:t>
            </a:r>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third</a:t>
            </a:r>
            <a:r>
              <a:rPr lang="it-IT" dirty="0" smtClean="0"/>
              <a:t> </a:t>
            </a:r>
            <a:r>
              <a:rPr lang="it-IT" dirty="0" err="1" smtClean="0"/>
              <a:t>perspective</a:t>
            </a:r>
            <a:endParaRPr lang="it-IT" dirty="0"/>
          </a:p>
        </p:txBody>
      </p:sp>
      <p:sp>
        <p:nvSpPr>
          <p:cNvPr id="3" name="Segnaposto contenuto 2"/>
          <p:cNvSpPr>
            <a:spLocks noGrp="1"/>
          </p:cNvSpPr>
          <p:nvPr>
            <p:ph idx="1"/>
          </p:nvPr>
        </p:nvSpPr>
        <p:spPr/>
        <p:txBody>
          <a:bodyPr>
            <a:normAutofit fontScale="85000" lnSpcReduction="20000"/>
          </a:bodyPr>
          <a:lstStyle/>
          <a:p>
            <a:r>
              <a:rPr lang="en-US" dirty="0" smtClean="0"/>
              <a:t>The critics’ third perspective focuses on </a:t>
            </a:r>
            <a:r>
              <a:rPr lang="en-US" i="1" dirty="0" smtClean="0"/>
              <a:t>the 4 years immediately preceding the 2007 crisis.</a:t>
            </a:r>
            <a:r>
              <a:rPr lang="en-US" dirty="0" smtClean="0"/>
              <a:t> In this period, the production ARP rises. This would seem to confirm the critics’ argument. However, table 3 below shows that the production ARP grows minimally, from 7.1% in 2003 to 7.5% in 2006, hardly an indication of a reversal of the tendency, of economic recovery. Moreover, 7.5% is lower than any single rate since 1947. In reality, the production ARP has stagnated at around 7% after a 56-year fall and has started to fall again after that short pause. What has really happened is a tremendous increase in the rate of exploitation. Table 3 compares the relevant data.</a:t>
            </a:r>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Table</a:t>
            </a:r>
            <a:r>
              <a:rPr lang="it-IT" sz="2800" dirty="0" smtClean="0"/>
              <a:t> 3.</a:t>
            </a:r>
            <a:r>
              <a:rPr lang="en-US" sz="2800" dirty="0" smtClean="0"/>
              <a:t> Rates of exploitation, overall ARP (</a:t>
            </a:r>
            <a:r>
              <a:rPr lang="en-US" sz="2800" dirty="0" err="1" smtClean="0"/>
              <a:t>oARP</a:t>
            </a:r>
            <a:r>
              <a:rPr lang="en-US" sz="2800" dirty="0" smtClean="0"/>
              <a:t>), and production ARP (</a:t>
            </a:r>
            <a:r>
              <a:rPr lang="en-US" sz="2800" dirty="0" err="1" smtClean="0"/>
              <a:t>pARP</a:t>
            </a:r>
            <a:r>
              <a:rPr lang="en-US" sz="2800" dirty="0" smtClean="0"/>
              <a:t>), growth rates</a:t>
            </a:r>
            <a:endParaRPr lang="it-IT" sz="2800" dirty="0"/>
          </a:p>
        </p:txBody>
      </p:sp>
      <p:sp>
        <p:nvSpPr>
          <p:cNvPr id="3" name="Segnaposto contenuto 2"/>
          <p:cNvSpPr>
            <a:spLocks noGrp="1"/>
          </p:cNvSpPr>
          <p:nvPr>
            <p:ph idx="1"/>
          </p:nvPr>
        </p:nvSpPr>
        <p:spPr/>
        <p:txBody>
          <a:bodyPr>
            <a:normAutofit/>
          </a:bodyPr>
          <a:lstStyle/>
          <a:p>
            <a:r>
              <a:rPr lang="en-GB" dirty="0"/>
              <a:t> </a:t>
            </a:r>
            <a:r>
              <a:rPr lang="en-GB" dirty="0" smtClean="0"/>
              <a:t>                           s’          </a:t>
            </a:r>
            <a:r>
              <a:rPr lang="en-GB" dirty="0" err="1" smtClean="0"/>
              <a:t>oARP</a:t>
            </a:r>
            <a:r>
              <a:rPr lang="en-GB" dirty="0" smtClean="0"/>
              <a:t>             </a:t>
            </a:r>
            <a:r>
              <a:rPr lang="en-GB" dirty="0" err="1" smtClean="0"/>
              <a:t>pARP</a:t>
            </a:r>
            <a:endParaRPr lang="en-GB" dirty="0" smtClean="0"/>
          </a:p>
          <a:p>
            <a:r>
              <a:rPr lang="en-GB" dirty="0" smtClean="0"/>
              <a:t>2003               13.1%        4.1                7.1%</a:t>
            </a:r>
          </a:p>
          <a:p>
            <a:r>
              <a:rPr lang="en-GB" dirty="0" smtClean="0"/>
              <a:t>2004               24.4%        7.8                7.2%</a:t>
            </a:r>
          </a:p>
          <a:p>
            <a:r>
              <a:rPr lang="en-GB" dirty="0" smtClean="0"/>
              <a:t>2005               35.5%       11.4               7.3%</a:t>
            </a:r>
          </a:p>
          <a:p>
            <a:r>
              <a:rPr lang="en-GB" dirty="0" smtClean="0"/>
              <a:t>2006               40.2%       13.1               7.5%</a:t>
            </a:r>
          </a:p>
          <a:p>
            <a:r>
              <a:rPr lang="en-GB" dirty="0" smtClean="0"/>
              <a:t>% points</a:t>
            </a:r>
          </a:p>
          <a:p>
            <a:r>
              <a:rPr lang="en-GB" dirty="0" smtClean="0"/>
              <a:t>2003-2006      27.1           9.0                0.4 </a:t>
            </a:r>
            <a:endParaRPr lang="it-IT" dirty="0"/>
          </a:p>
          <a:p>
            <a:endParaRPr lang="it-IT" dirty="0"/>
          </a:p>
          <a:p>
            <a:endParaRPr lang="it-IT"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dirty="0" smtClean="0"/>
              <a:t>The negligible rise in the production ARP from 2003 to 2006 indicates not a recovery but a moment of stagnation in the generation of surplus value while the surge of the overall ARP in the same period indicates not a recovery but a leap in </a:t>
            </a:r>
            <a:r>
              <a:rPr lang="en-US" dirty="0" err="1" smtClean="0"/>
              <a:t>labour’s</a:t>
            </a:r>
            <a:r>
              <a:rPr lang="en-US" dirty="0" smtClean="0"/>
              <a:t> hardship to the advantage of capital. Also the third critique is invalid. </a:t>
            </a:r>
          </a:p>
          <a:p>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smtClean="0"/>
              <a:t>Marx’s law stands. It is not only theoretically consistent and empirically substantiated. It is also the best account crises.</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err="1" smtClean="0"/>
              <a:t>Productivity</a:t>
            </a:r>
            <a:r>
              <a:rPr lang="it-IT" sz="2800" dirty="0" smtClean="0"/>
              <a:t> </a:t>
            </a:r>
            <a:endParaRPr lang="it-IT" sz="2800" dirty="0"/>
          </a:p>
        </p:txBody>
      </p:sp>
      <p:sp>
        <p:nvSpPr>
          <p:cNvPr id="3" name="Segnaposto contenuto 2"/>
          <p:cNvSpPr>
            <a:spLocks noGrp="1"/>
          </p:cNvSpPr>
          <p:nvPr>
            <p:ph idx="1"/>
          </p:nvPr>
        </p:nvSpPr>
        <p:spPr/>
        <p:txBody>
          <a:bodyPr/>
          <a:lstStyle/>
          <a:p>
            <a:r>
              <a:rPr lang="en-GB" dirty="0"/>
              <a:t>Efficiency is the basic determinant of </a:t>
            </a:r>
            <a:r>
              <a:rPr lang="en-GB" i="1" dirty="0"/>
              <a:t>productivity</a:t>
            </a:r>
            <a:r>
              <a:rPr lang="en-GB" dirty="0"/>
              <a:t>, i.e. </a:t>
            </a:r>
            <a:r>
              <a:rPr lang="en-GB" i="1" dirty="0"/>
              <a:t>output per labourer. </a:t>
            </a:r>
            <a:r>
              <a:rPr lang="en-GB" dirty="0"/>
              <a:t>This is the broken line in Chart 1. It shows that the output per labourer climbs from $30 million in 1947 to $235 million in 2010.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2800" b="1" dirty="0" smtClean="0"/>
              <a:t>Chart 1</a:t>
            </a:r>
            <a:r>
              <a:rPr lang="en-GB" sz="2800" dirty="0" smtClean="0"/>
              <a:t>. Capital efficiency (L/A), labour’s productivity, and rate of exploitation</a:t>
            </a:r>
            <a:endParaRPr lang="it-IT" sz="28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err="1" smtClean="0"/>
              <a:t>Exploitation</a:t>
            </a:r>
            <a:endParaRPr lang="it-IT" sz="3600" dirty="0"/>
          </a:p>
        </p:txBody>
      </p:sp>
      <p:sp>
        <p:nvSpPr>
          <p:cNvPr id="3" name="Segnaposto contenuto 2"/>
          <p:cNvSpPr>
            <a:spLocks noGrp="1"/>
          </p:cNvSpPr>
          <p:nvPr>
            <p:ph idx="1"/>
          </p:nvPr>
        </p:nvSpPr>
        <p:spPr/>
        <p:txBody>
          <a:bodyPr/>
          <a:lstStyle/>
          <a:p>
            <a:r>
              <a:rPr lang="en-GB" dirty="0"/>
              <a:t>Productivity is affected not only by efficiency but also by the rate of exploitation (a distinction you will not find in conventional economics). This is the continuous line in Chart 1. </a:t>
            </a:r>
            <a:endParaRPr lang="it-IT" dirty="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2800" b="1" dirty="0" smtClean="0"/>
              <a:t>Chart 1</a:t>
            </a:r>
            <a:r>
              <a:rPr lang="en-GB" sz="2800" dirty="0" smtClean="0"/>
              <a:t>. Capital efficiency (L/A), labour’s productivity, and rate of exploitation</a:t>
            </a:r>
            <a:endParaRPr lang="it-IT" sz="28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2959</Words>
  <Application>Microsoft Office PowerPoint</Application>
  <PresentationFormat>Presentazione su schermo (4:3)</PresentationFormat>
  <Paragraphs>107</Paragraphs>
  <Slides>54</Slides>
  <Notes>0</Notes>
  <HiddenSlides>1</HiddenSlides>
  <MMClips>0</MMClips>
  <ScaleCrop>false</ScaleCrop>
  <HeadingPairs>
    <vt:vector size="4" baseType="variant">
      <vt:variant>
        <vt:lpstr>Tema</vt:lpstr>
      </vt:variant>
      <vt:variant>
        <vt:i4>1</vt:i4>
      </vt:variant>
      <vt:variant>
        <vt:lpstr>Titoli diapositive</vt:lpstr>
      </vt:variant>
      <vt:variant>
        <vt:i4>54</vt:i4>
      </vt:variant>
    </vt:vector>
  </HeadingPairs>
  <TitlesOfParts>
    <vt:vector size="55" baseType="lpstr">
      <vt:lpstr>Tema di Office</vt:lpstr>
      <vt:lpstr>The Crisis and the Law. Empirical substantiations  </vt:lpstr>
      <vt:lpstr>Diapositiva 2</vt:lpstr>
      <vt:lpstr>Efficiency</vt:lpstr>
      <vt:lpstr>Chart 1. Capital efficiency (L/A), labour’s productivity, and rate of exploitation </vt:lpstr>
      <vt:lpstr>Diapositiva 5</vt:lpstr>
      <vt:lpstr>Productivity </vt:lpstr>
      <vt:lpstr>Chart 1. Capital efficiency (L/A), labour’s productivity, and rate of exploitation</vt:lpstr>
      <vt:lpstr>Exploitation</vt:lpstr>
      <vt:lpstr>Chart 1. Capital efficiency (L/A), labour’s productivity, and rate of exploitation</vt:lpstr>
      <vt:lpstr>Diapositiva 10</vt:lpstr>
      <vt:lpstr>Diapositiva 11</vt:lpstr>
      <vt:lpstr>Chart 2. Average rate of profit (ARP) and organic composition of capital (C/V) </vt:lpstr>
      <vt:lpstr>Diapositiva 13</vt:lpstr>
      <vt:lpstr>Diapositiva 14</vt:lpstr>
      <vt:lpstr>Diapositiva 15</vt:lpstr>
      <vt:lpstr>Table 1. The two phases within the secular fall in the ARP </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Chart 3. The wage share. </vt:lpstr>
      <vt:lpstr>Diapositiva 29</vt:lpstr>
      <vt:lpstr>Diapositiva 30</vt:lpstr>
      <vt:lpstr>Diapositiva 31</vt:lpstr>
      <vt:lpstr>Diapositiva 32</vt:lpstr>
      <vt:lpstr>Diapositiva 33</vt:lpstr>
      <vt:lpstr>Diapositiva 34</vt:lpstr>
      <vt:lpstr>The first perspective</vt:lpstr>
      <vt:lpstr>Diapositiva 36</vt:lpstr>
      <vt:lpstr>A critique of underconsumptonism.</vt:lpstr>
      <vt:lpstr>Diapositiva 38</vt:lpstr>
      <vt:lpstr>Diapositiva 39</vt:lpstr>
      <vt:lpstr>Chart 4. ARP and rate of wages to profits.</vt:lpstr>
      <vt:lpstr>The incompatibility between Marx and Keynes</vt:lpstr>
      <vt:lpstr>Diapositiva 42</vt:lpstr>
      <vt:lpstr>Critique of the profit squeeze</vt:lpstr>
      <vt:lpstr>Diapositiva 44</vt:lpstr>
      <vt:lpstr>Diapositiva 45</vt:lpstr>
      <vt:lpstr>Diapositiva 46</vt:lpstr>
      <vt:lpstr>The second perspective</vt:lpstr>
      <vt:lpstr>Production and overall ARP</vt:lpstr>
      <vt:lpstr>Chart 5. The production ARP and the overall ARP</vt:lpstr>
      <vt:lpstr>Diapositiva 50</vt:lpstr>
      <vt:lpstr>The third perspective</vt:lpstr>
      <vt:lpstr>Table 3. Rates of exploitation, overall ARP (oARP), and production ARP (pARP), growth rates</vt:lpstr>
      <vt:lpstr>Diapositiva 53</vt:lpstr>
      <vt:lpstr>Diapositiva 54</vt:lpstr>
    </vt:vector>
  </TitlesOfParts>
  <Company>Your Organization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Crisis and the Law. Empirical substantiations  </dc:title>
  <dc:creator>Your User Name</dc:creator>
  <cp:lastModifiedBy>Your User Name</cp:lastModifiedBy>
  <cp:revision>79</cp:revision>
  <dcterms:created xsi:type="dcterms:W3CDTF">2012-04-28T07:09:01Z</dcterms:created>
  <dcterms:modified xsi:type="dcterms:W3CDTF">2012-06-14T19:49:31Z</dcterms:modified>
</cp:coreProperties>
</file>