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6" r:id="rId6"/>
    <p:sldId id="260" r:id="rId7"/>
    <p:sldId id="261" r:id="rId8"/>
    <p:sldId id="277" r:id="rId9"/>
    <p:sldId id="262" r:id="rId10"/>
    <p:sldId id="282" r:id="rId11"/>
    <p:sldId id="267" r:id="rId12"/>
    <p:sldId id="268" r:id="rId13"/>
    <p:sldId id="279" r:id="rId14"/>
    <p:sldId id="269" r:id="rId15"/>
    <p:sldId id="270" r:id="rId16"/>
    <p:sldId id="280" r:id="rId17"/>
    <p:sldId id="271" r:id="rId18"/>
    <p:sldId id="263" r:id="rId19"/>
    <p:sldId id="272" r:id="rId20"/>
    <p:sldId id="281" r:id="rId21"/>
    <p:sldId id="264" r:id="rId22"/>
    <p:sldId id="273" r:id="rId23"/>
    <p:sldId id="274" r:id="rId24"/>
    <p:sldId id="283" r:id="rId25"/>
    <p:sldId id="275"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in%20progress%20net\behinf%20beyond%20excel\chart%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in%20progress%20net\behinf%20beyond%20excel\chart%202%20and%20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tente\Documenti\netbook%20%20current\articles%20in%20progress%20net\behinf%20beyond%20excel\chart%20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Foglio1!$K$5</c:f>
              <c:strCache>
                <c:ptCount val="1"/>
                <c:pt idx="0">
                  <c:v> ARP LHS</c:v>
                </c:pt>
              </c:strCache>
            </c:strRef>
          </c:tx>
          <c:marker>
            <c:symbol val="none"/>
          </c:marker>
          <c:trendline>
            <c:trendlineType val="linear"/>
          </c:trendline>
          <c:xVal>
            <c:numRef>
              <c:f>Foglio1!$J$6:$J$67</c:f>
              <c:numCache>
                <c:formatCode>General</c:formatCode>
                <c:ptCount val="62"/>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numCache>
            </c:numRef>
          </c:xVal>
          <c:yVal>
            <c:numRef>
              <c:f>Foglio1!$K$6:$K$67</c:f>
              <c:numCache>
                <c:formatCode>0.00</c:formatCode>
                <c:ptCount val="62"/>
                <c:pt idx="0">
                  <c:v>0.19718309859154981</c:v>
                </c:pt>
                <c:pt idx="1">
                  <c:v>0.13338856669428337</c:v>
                </c:pt>
                <c:pt idx="2">
                  <c:v>0.21615008156606996</c:v>
                </c:pt>
                <c:pt idx="3">
                  <c:v>0.20370370370370369</c:v>
                </c:pt>
                <c:pt idx="4">
                  <c:v>0.14841218405703399</c:v>
                </c:pt>
                <c:pt idx="5">
                  <c:v>0.14498806682577658</c:v>
                </c:pt>
                <c:pt idx="6">
                  <c:v>0.12096332785987959</c:v>
                </c:pt>
                <c:pt idx="7">
                  <c:v>0.15937331172339364</c:v>
                </c:pt>
                <c:pt idx="8">
                  <c:v>0.14421632448673169</c:v>
                </c:pt>
                <c:pt idx="9">
                  <c:v>0.12621359223300968</c:v>
                </c:pt>
                <c:pt idx="10">
                  <c:v>9.4117647058823597E-2</c:v>
                </c:pt>
                <c:pt idx="11">
                  <c:v>0.12235192390834414</c:v>
                </c:pt>
                <c:pt idx="12">
                  <c:v>0.10368570271365023</c:v>
                </c:pt>
                <c:pt idx="13">
                  <c:v>9.6348096348097059E-2</c:v>
                </c:pt>
                <c:pt idx="14">
                  <c:v>0.10673732021196072</c:v>
                </c:pt>
                <c:pt idx="15">
                  <c:v>0.11329521086490421</c:v>
                </c:pt>
                <c:pt idx="16">
                  <c:v>0.12065439672801639</c:v>
                </c:pt>
                <c:pt idx="17">
                  <c:v>0.13787587971849008</c:v>
                </c:pt>
                <c:pt idx="18">
                  <c:v>0.13832938388625707</c:v>
                </c:pt>
                <c:pt idx="19">
                  <c:v>0.11578947368421108</c:v>
                </c:pt>
                <c:pt idx="20">
                  <c:v>0.11979695431472129</c:v>
                </c:pt>
                <c:pt idx="21">
                  <c:v>0.103886925795053</c:v>
                </c:pt>
                <c:pt idx="22">
                  <c:v>7.5092774503384085E-2</c:v>
                </c:pt>
                <c:pt idx="23">
                  <c:v>8.5493311036789282E-2</c:v>
                </c:pt>
                <c:pt idx="24">
                  <c:v>9.2202846261775925E-2</c:v>
                </c:pt>
                <c:pt idx="25">
                  <c:v>0.11590145576707729</c:v>
                </c:pt>
                <c:pt idx="26">
                  <c:v>0.11731653328792808</c:v>
                </c:pt>
                <c:pt idx="27">
                  <c:v>0.1023193999999993</c:v>
                </c:pt>
                <c:pt idx="28">
                  <c:v>0.12650602409638553</c:v>
                </c:pt>
                <c:pt idx="29">
                  <c:v>0.11523125996810323</c:v>
                </c:pt>
                <c:pt idx="30">
                  <c:v>0.13144699140401236</c:v>
                </c:pt>
                <c:pt idx="31">
                  <c:v>0.12647554806070818</c:v>
                </c:pt>
                <c:pt idx="32">
                  <c:v>0.10175013963880099</c:v>
                </c:pt>
                <c:pt idx="33">
                  <c:v>9.1957894736843251E-2</c:v>
                </c:pt>
                <c:pt idx="34">
                  <c:v>5.3119163242435583E-2</c:v>
                </c:pt>
                <c:pt idx="35">
                  <c:v>5.4052154354397093E-2</c:v>
                </c:pt>
                <c:pt idx="36">
                  <c:v>6.3603287966581726E-2</c:v>
                </c:pt>
                <c:pt idx="37">
                  <c:v>5.2130044843049887E-2</c:v>
                </c:pt>
                <c:pt idx="38">
                  <c:v>3.4285714285714593E-2</c:v>
                </c:pt>
                <c:pt idx="39">
                  <c:v>6.1315880124009833E-2</c:v>
                </c:pt>
                <c:pt idx="40">
                  <c:v>8.3557197224088733E-2</c:v>
                </c:pt>
                <c:pt idx="41">
                  <c:v>7.1508978826052019E-2</c:v>
                </c:pt>
                <c:pt idx="42">
                  <c:v>6.9306930693069813E-2</c:v>
                </c:pt>
                <c:pt idx="43">
                  <c:v>5.1908775409023312E-2</c:v>
                </c:pt>
                <c:pt idx="44">
                  <c:v>5.4696616102684281E-2</c:v>
                </c:pt>
                <c:pt idx="45">
                  <c:v>6.1607565011820332E-2</c:v>
                </c:pt>
                <c:pt idx="46">
                  <c:v>8.0205561163623984E-2</c:v>
                </c:pt>
                <c:pt idx="47">
                  <c:v>9.0762245699817501E-2</c:v>
                </c:pt>
                <c:pt idx="48">
                  <c:v>9.1258524488530723E-2</c:v>
                </c:pt>
                <c:pt idx="49">
                  <c:v>9.608332683155181E-2</c:v>
                </c:pt>
                <c:pt idx="50">
                  <c:v>7.4521430401522995E-2</c:v>
                </c:pt>
                <c:pt idx="51">
                  <c:v>7.5411760643624523E-2</c:v>
                </c:pt>
                <c:pt idx="52">
                  <c:v>7.5583316808777834E-2</c:v>
                </c:pt>
                <c:pt idx="53">
                  <c:v>3.3880227123004314E-2</c:v>
                </c:pt>
                <c:pt idx="54">
                  <c:v>3.0113600304626616E-2</c:v>
                </c:pt>
                <c:pt idx="55">
                  <c:v>4.2016806722689093E-2</c:v>
                </c:pt>
                <c:pt idx="56">
                  <c:v>8.0500390930415278E-2</c:v>
                </c:pt>
                <c:pt idx="57">
                  <c:v>0.11888535514160269</c:v>
                </c:pt>
                <c:pt idx="58">
                  <c:v>0.13668669825494037</c:v>
                </c:pt>
                <c:pt idx="59">
                  <c:v>0.11371933904859757</c:v>
                </c:pt>
                <c:pt idx="60">
                  <c:v>7.6739401021159934E-2</c:v>
                </c:pt>
                <c:pt idx="61">
                  <c:v>4.5687724284097314E-2</c:v>
                </c:pt>
              </c:numCache>
            </c:numRef>
          </c:yVal>
          <c:smooth val="1"/>
        </c:ser>
        <c:axId val="52098944"/>
        <c:axId val="52100480"/>
      </c:scatterChart>
      <c:scatterChart>
        <c:scatterStyle val="smoothMarker"/>
        <c:ser>
          <c:idx val="1"/>
          <c:order val="1"/>
          <c:tx>
            <c:strRef>
              <c:f>Foglio1!$L$5</c:f>
              <c:strCache>
                <c:ptCount val="1"/>
                <c:pt idx="0">
                  <c:v>C/V RHS</c:v>
                </c:pt>
              </c:strCache>
            </c:strRef>
          </c:tx>
          <c:marker>
            <c:symbol val="none"/>
          </c:marker>
          <c:xVal>
            <c:numRef>
              <c:f>Foglio1!$J$6:$J$67</c:f>
              <c:numCache>
                <c:formatCode>General</c:formatCode>
                <c:ptCount val="62"/>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numCache>
            </c:numRef>
          </c:xVal>
          <c:yVal>
            <c:numRef>
              <c:f>Foglio1!$L$6:$L$67</c:f>
              <c:numCache>
                <c:formatCode>0.00</c:formatCode>
                <c:ptCount val="62"/>
                <c:pt idx="0">
                  <c:v>0.97545008183305748</c:v>
                </c:pt>
                <c:pt idx="1">
                  <c:v>1.1211072664359862</c:v>
                </c:pt>
                <c:pt idx="2">
                  <c:v>1.0833333333333335</c:v>
                </c:pt>
                <c:pt idx="3">
                  <c:v>1.0196335078534018</c:v>
                </c:pt>
                <c:pt idx="4">
                  <c:v>1.041412911084044</c:v>
                </c:pt>
                <c:pt idx="5">
                  <c:v>1.0345211581291636</c:v>
                </c:pt>
                <c:pt idx="6">
                  <c:v>1.1573426573426504</c:v>
                </c:pt>
                <c:pt idx="7">
                  <c:v>1.1404072883172562</c:v>
                </c:pt>
                <c:pt idx="8">
                  <c:v>1.1458333333333333</c:v>
                </c:pt>
                <c:pt idx="9">
                  <c:v>1.1982758620689722</c:v>
                </c:pt>
                <c:pt idx="10">
                  <c:v>1.3060817547357941</c:v>
                </c:pt>
                <c:pt idx="11">
                  <c:v>1.2465878070973613</c:v>
                </c:pt>
                <c:pt idx="12">
                  <c:v>1.26984126984127</c:v>
                </c:pt>
                <c:pt idx="13">
                  <c:v>1.3175438596491218</c:v>
                </c:pt>
                <c:pt idx="14">
                  <c:v>1.2896890343698855</c:v>
                </c:pt>
                <c:pt idx="15">
                  <c:v>1.30298273155416</c:v>
                </c:pt>
                <c:pt idx="16">
                  <c:v>1.2985294117647059</c:v>
                </c:pt>
                <c:pt idx="17">
                  <c:v>1.3028649386084579</c:v>
                </c:pt>
                <c:pt idx="18">
                  <c:v>1.2926980198019802</c:v>
                </c:pt>
                <c:pt idx="19">
                  <c:v>1.331360946745562</c:v>
                </c:pt>
                <c:pt idx="20">
                  <c:v>1.30581205866377</c:v>
                </c:pt>
                <c:pt idx="21">
                  <c:v>1.2859281437125738</c:v>
                </c:pt>
                <c:pt idx="22">
                  <c:v>1.3485517918507621</c:v>
                </c:pt>
                <c:pt idx="23">
                  <c:v>1.3859397417503578</c:v>
                </c:pt>
                <c:pt idx="24">
                  <c:v>1.3479404031551272</c:v>
                </c:pt>
                <c:pt idx="25">
                  <c:v>1.2950371238765268</c:v>
                </c:pt>
                <c:pt idx="26">
                  <c:v>1.3229656419529838</c:v>
                </c:pt>
                <c:pt idx="27">
                  <c:v>1.4561530133525802</c:v>
                </c:pt>
                <c:pt idx="28">
                  <c:v>1.4294478527607362</c:v>
                </c:pt>
                <c:pt idx="29">
                  <c:v>1.4201097948569776</c:v>
                </c:pt>
                <c:pt idx="30">
                  <c:v>1.419790869676103</c:v>
                </c:pt>
                <c:pt idx="31">
                  <c:v>1.4336202990484666</c:v>
                </c:pt>
                <c:pt idx="32">
                  <c:v>1.5206962428359072</c:v>
                </c:pt>
                <c:pt idx="33">
                  <c:v>1.609670501072334</c:v>
                </c:pt>
                <c:pt idx="34">
                  <c:v>1.771133619010518</c:v>
                </c:pt>
                <c:pt idx="35">
                  <c:v>1.8195288753799315</c:v>
                </c:pt>
                <c:pt idx="36">
                  <c:v>1.7488443759630201</c:v>
                </c:pt>
                <c:pt idx="37">
                  <c:v>1.7516615334738221</c:v>
                </c:pt>
                <c:pt idx="38">
                  <c:v>1.751224135207708</c:v>
                </c:pt>
                <c:pt idx="39">
                  <c:v>1.7208771128369165</c:v>
                </c:pt>
                <c:pt idx="40">
                  <c:v>1.6524953789279115</c:v>
                </c:pt>
                <c:pt idx="41">
                  <c:v>1.6626390223808871</c:v>
                </c:pt>
                <c:pt idx="42">
                  <c:v>1.6878997867803838</c:v>
                </c:pt>
                <c:pt idx="43">
                  <c:v>1.7667473769168804</c:v>
                </c:pt>
                <c:pt idx="44">
                  <c:v>1.7708633564784457</c:v>
                </c:pt>
                <c:pt idx="45">
                  <c:v>1.7991266375545794</c:v>
                </c:pt>
                <c:pt idx="46">
                  <c:v>1.7862790414791381</c:v>
                </c:pt>
                <c:pt idx="47">
                  <c:v>1.809125740160223</c:v>
                </c:pt>
                <c:pt idx="48">
                  <c:v>1.8334254448988621</c:v>
                </c:pt>
                <c:pt idx="49">
                  <c:v>1.814566807458535</c:v>
                </c:pt>
                <c:pt idx="50">
                  <c:v>1.8027678312203621</c:v>
                </c:pt>
                <c:pt idx="51">
                  <c:v>1.7933899556868582</c:v>
                </c:pt>
                <c:pt idx="52">
                  <c:v>1.7503882657463403</c:v>
                </c:pt>
                <c:pt idx="53">
                  <c:v>2.0191607587660654</c:v>
                </c:pt>
                <c:pt idx="54">
                  <c:v>2.1294117647058832</c:v>
                </c:pt>
                <c:pt idx="55">
                  <c:v>2.162397388982328</c:v>
                </c:pt>
                <c:pt idx="56">
                  <c:v>2.1311646433990887</c:v>
                </c:pt>
                <c:pt idx="57">
                  <c:v>2.1368497371759987</c:v>
                </c:pt>
                <c:pt idx="58">
                  <c:v>2.1443027210884402</c:v>
                </c:pt>
                <c:pt idx="59">
                  <c:v>2.244354705785423</c:v>
                </c:pt>
                <c:pt idx="60">
                  <c:v>2.4383073865518385</c:v>
                </c:pt>
                <c:pt idx="61">
                  <c:v>2.8484962406015204</c:v>
                </c:pt>
              </c:numCache>
            </c:numRef>
          </c:yVal>
          <c:smooth val="1"/>
        </c:ser>
        <c:axId val="52644480"/>
        <c:axId val="52642944"/>
      </c:scatterChart>
      <c:valAx>
        <c:axId val="52098944"/>
        <c:scaling>
          <c:orientation val="minMax"/>
        </c:scaling>
        <c:axPos val="b"/>
        <c:numFmt formatCode="General" sourceLinked="1"/>
        <c:tickLblPos val="nextTo"/>
        <c:crossAx val="52100480"/>
        <c:crosses val="autoZero"/>
        <c:crossBetween val="midCat"/>
      </c:valAx>
      <c:valAx>
        <c:axId val="52100480"/>
        <c:scaling>
          <c:orientation val="minMax"/>
        </c:scaling>
        <c:axPos val="l"/>
        <c:majorGridlines/>
        <c:numFmt formatCode="0.00" sourceLinked="1"/>
        <c:tickLblPos val="nextTo"/>
        <c:crossAx val="52098944"/>
        <c:crosses val="autoZero"/>
        <c:crossBetween val="midCat"/>
      </c:valAx>
      <c:valAx>
        <c:axId val="52642944"/>
        <c:scaling>
          <c:orientation val="minMax"/>
        </c:scaling>
        <c:axPos val="r"/>
        <c:numFmt formatCode="0.00" sourceLinked="1"/>
        <c:tickLblPos val="nextTo"/>
        <c:crossAx val="52644480"/>
        <c:crosses val="max"/>
        <c:crossBetween val="midCat"/>
      </c:valAx>
      <c:valAx>
        <c:axId val="52644480"/>
        <c:scaling>
          <c:orientation val="minMax"/>
        </c:scaling>
        <c:delete val="1"/>
        <c:axPos val="b"/>
        <c:numFmt formatCode="General" sourceLinked="1"/>
        <c:tickLblPos val="none"/>
        <c:crossAx val="52642944"/>
        <c:crosses val="autoZero"/>
        <c:crossBetween val="midCat"/>
      </c:valAx>
    </c:plotArea>
    <c:legend>
      <c:legendPos val="b"/>
      <c:legendEntry>
        <c:idx val="2"/>
        <c:delete val="1"/>
      </c:legendEntry>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1"/>
  <c:chart>
    <c:plotArea>
      <c:layout/>
      <c:scatterChart>
        <c:scatterStyle val="smoothMarker"/>
        <c:ser>
          <c:idx val="0"/>
          <c:order val="0"/>
          <c:tx>
            <c:strRef>
              <c:f>Foglio1!$K$4</c:f>
              <c:strCache>
                <c:ptCount val="1"/>
                <c:pt idx="0">
                  <c:v>ARP LHS</c:v>
                </c:pt>
              </c:strCache>
            </c:strRef>
          </c:tx>
          <c:marker>
            <c:symbol val="none"/>
          </c:marker>
          <c:xVal>
            <c:numRef>
              <c:f>Foglio1!$J$5:$J$66</c:f>
              <c:numCache>
                <c:formatCode>General</c:formatCode>
                <c:ptCount val="62"/>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numCache>
            </c:numRef>
          </c:xVal>
          <c:yVal>
            <c:numRef>
              <c:f>Foglio1!$K$5:$K$66</c:f>
              <c:numCache>
                <c:formatCode>0.00%</c:formatCode>
                <c:ptCount val="62"/>
                <c:pt idx="0">
                  <c:v>0.19718309859154928</c:v>
                </c:pt>
                <c:pt idx="1">
                  <c:v>0.13338856669428337</c:v>
                </c:pt>
                <c:pt idx="2">
                  <c:v>0.21615008156606993</c:v>
                </c:pt>
                <c:pt idx="3">
                  <c:v>0.20370370370370369</c:v>
                </c:pt>
                <c:pt idx="4">
                  <c:v>0.14841218405703394</c:v>
                </c:pt>
                <c:pt idx="5">
                  <c:v>0.14498806682577656</c:v>
                </c:pt>
                <c:pt idx="6">
                  <c:v>0.12096332785987959</c:v>
                </c:pt>
                <c:pt idx="7">
                  <c:v>0.15937331172339361</c:v>
                </c:pt>
                <c:pt idx="8">
                  <c:v>0.14421632448673163</c:v>
                </c:pt>
                <c:pt idx="9">
                  <c:v>0.12621359223300968</c:v>
                </c:pt>
                <c:pt idx="10">
                  <c:v>9.4117647058823542E-2</c:v>
                </c:pt>
                <c:pt idx="11">
                  <c:v>0.12235192390834414</c:v>
                </c:pt>
                <c:pt idx="12">
                  <c:v>0.1036857027136502</c:v>
                </c:pt>
                <c:pt idx="13">
                  <c:v>9.6348096348096726E-2</c:v>
                </c:pt>
                <c:pt idx="14">
                  <c:v>0.10673732021196072</c:v>
                </c:pt>
                <c:pt idx="15">
                  <c:v>0.11329521086490379</c:v>
                </c:pt>
                <c:pt idx="16">
                  <c:v>0.12065439672801639</c:v>
                </c:pt>
                <c:pt idx="17">
                  <c:v>0.13787587971849008</c:v>
                </c:pt>
                <c:pt idx="18">
                  <c:v>0.13832938388625704</c:v>
                </c:pt>
                <c:pt idx="19">
                  <c:v>0.11578947368421059</c:v>
                </c:pt>
                <c:pt idx="20">
                  <c:v>0.11979695431472102</c:v>
                </c:pt>
                <c:pt idx="21">
                  <c:v>0.103886925795053</c:v>
                </c:pt>
                <c:pt idx="22">
                  <c:v>7.5092774503384016E-2</c:v>
                </c:pt>
                <c:pt idx="23">
                  <c:v>8.5493311036789282E-2</c:v>
                </c:pt>
                <c:pt idx="24">
                  <c:v>9.2202846261775925E-2</c:v>
                </c:pt>
                <c:pt idx="25">
                  <c:v>0.11590145576707728</c:v>
                </c:pt>
                <c:pt idx="26">
                  <c:v>0.11731653328792782</c:v>
                </c:pt>
                <c:pt idx="27">
                  <c:v>0.11993829541072117</c:v>
                </c:pt>
                <c:pt idx="28">
                  <c:v>0.12650602409638553</c:v>
                </c:pt>
                <c:pt idx="29">
                  <c:v>0.11523125996810302</c:v>
                </c:pt>
                <c:pt idx="30">
                  <c:v>0.13144699140401234</c:v>
                </c:pt>
                <c:pt idx="31">
                  <c:v>0.12647554806070818</c:v>
                </c:pt>
                <c:pt idx="32">
                  <c:v>0.10175013963880099</c:v>
                </c:pt>
                <c:pt idx="33">
                  <c:v>9.1957894736843168E-2</c:v>
                </c:pt>
                <c:pt idx="34">
                  <c:v>5.3119163242435562E-2</c:v>
                </c:pt>
                <c:pt idx="35">
                  <c:v>5.4052154354397017E-2</c:v>
                </c:pt>
                <c:pt idx="36">
                  <c:v>6.3603287966581434E-2</c:v>
                </c:pt>
                <c:pt idx="37">
                  <c:v>5.2130044843049797E-2</c:v>
                </c:pt>
                <c:pt idx="38">
                  <c:v>3.4285714285714558E-2</c:v>
                </c:pt>
                <c:pt idx="39">
                  <c:v>6.1315880124009722E-2</c:v>
                </c:pt>
                <c:pt idx="40">
                  <c:v>8.355719722408865E-2</c:v>
                </c:pt>
                <c:pt idx="41">
                  <c:v>7.1508978826052005E-2</c:v>
                </c:pt>
                <c:pt idx="42">
                  <c:v>6.9306930693069424E-2</c:v>
                </c:pt>
                <c:pt idx="43">
                  <c:v>5.1908775409023312E-2</c:v>
                </c:pt>
                <c:pt idx="44">
                  <c:v>5.4696616102684184E-2</c:v>
                </c:pt>
                <c:pt idx="45">
                  <c:v>6.1607565011820326E-2</c:v>
                </c:pt>
                <c:pt idx="46">
                  <c:v>8.0205561163623817E-2</c:v>
                </c:pt>
                <c:pt idx="47">
                  <c:v>9.0762245699816765E-2</c:v>
                </c:pt>
                <c:pt idx="48">
                  <c:v>9.1258524488530696E-2</c:v>
                </c:pt>
                <c:pt idx="49">
                  <c:v>9.608332683155181E-2</c:v>
                </c:pt>
                <c:pt idx="50">
                  <c:v>7.4521430401522634E-2</c:v>
                </c:pt>
                <c:pt idx="51">
                  <c:v>7.541176064362419E-2</c:v>
                </c:pt>
                <c:pt idx="52">
                  <c:v>7.5583316808777834E-2</c:v>
                </c:pt>
                <c:pt idx="53">
                  <c:v>3.3880227123004286E-2</c:v>
                </c:pt>
                <c:pt idx="54">
                  <c:v>3.011360030462655E-2</c:v>
                </c:pt>
                <c:pt idx="55">
                  <c:v>4.2016806722689072E-2</c:v>
                </c:pt>
                <c:pt idx="56">
                  <c:v>8.0500390930415222E-2</c:v>
                </c:pt>
                <c:pt idx="57">
                  <c:v>0.11888535514160239</c:v>
                </c:pt>
                <c:pt idx="58">
                  <c:v>0.13668669825494037</c:v>
                </c:pt>
                <c:pt idx="59">
                  <c:v>0.11371933904859755</c:v>
                </c:pt>
                <c:pt idx="60">
                  <c:v>7.6739401021159864E-2</c:v>
                </c:pt>
                <c:pt idx="61">
                  <c:v>4.5687724284097196E-2</c:v>
                </c:pt>
              </c:numCache>
            </c:numRef>
          </c:yVal>
          <c:smooth val="1"/>
        </c:ser>
        <c:axId val="52683904"/>
        <c:axId val="52685440"/>
      </c:scatterChart>
      <c:scatterChart>
        <c:scatterStyle val="smoothMarker"/>
        <c:ser>
          <c:idx val="1"/>
          <c:order val="1"/>
          <c:tx>
            <c:strRef>
              <c:f>Foglio1!$L$4</c:f>
              <c:strCache>
                <c:ptCount val="1"/>
                <c:pt idx="0">
                  <c:v>P/V RHS</c:v>
                </c:pt>
              </c:strCache>
            </c:strRef>
          </c:tx>
          <c:marker>
            <c:symbol val="none"/>
          </c:marker>
          <c:xVal>
            <c:numRef>
              <c:f>Foglio1!$J$5:$J$66</c:f>
              <c:numCache>
                <c:formatCode>General</c:formatCode>
                <c:ptCount val="62"/>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numCache>
            </c:numRef>
          </c:xVal>
          <c:yVal>
            <c:numRef>
              <c:f>Foglio1!$L$5:$L$66</c:f>
              <c:numCache>
                <c:formatCode>General</c:formatCode>
                <c:ptCount val="62"/>
                <c:pt idx="0">
                  <c:v>0.3436988543371523</c:v>
                </c:pt>
                <c:pt idx="1">
                  <c:v>0.27854671280276838</c:v>
                </c:pt>
                <c:pt idx="2">
                  <c:v>0.40895061728395365</c:v>
                </c:pt>
                <c:pt idx="3">
                  <c:v>0.35994764397906054</c:v>
                </c:pt>
                <c:pt idx="4">
                  <c:v>0.27892813641900138</c:v>
                </c:pt>
                <c:pt idx="5">
                  <c:v>0.27060133630289535</c:v>
                </c:pt>
                <c:pt idx="6">
                  <c:v>0.25757575757575762</c:v>
                </c:pt>
                <c:pt idx="7">
                  <c:v>0.31618435155412788</c:v>
                </c:pt>
                <c:pt idx="8">
                  <c:v>0.28571428571428825</c:v>
                </c:pt>
                <c:pt idx="9">
                  <c:v>0.2614942528735632</c:v>
                </c:pt>
                <c:pt idx="10">
                  <c:v>0.21535393818544502</c:v>
                </c:pt>
                <c:pt idx="11">
                  <c:v>0.25750682438580741</c:v>
                </c:pt>
                <c:pt idx="12">
                  <c:v>0.22574955908289351</c:v>
                </c:pt>
                <c:pt idx="13">
                  <c:v>0.21754385964912398</c:v>
                </c:pt>
                <c:pt idx="14">
                  <c:v>0.23076923076923248</c:v>
                </c:pt>
                <c:pt idx="15">
                  <c:v>0.24882260596546321</c:v>
                </c:pt>
                <c:pt idx="16">
                  <c:v>0.26029411764705884</c:v>
                </c:pt>
                <c:pt idx="17">
                  <c:v>0.29399727148703958</c:v>
                </c:pt>
                <c:pt idx="18">
                  <c:v>0.28898514851485363</c:v>
                </c:pt>
                <c:pt idx="19">
                  <c:v>0.25384615384615383</c:v>
                </c:pt>
                <c:pt idx="20">
                  <c:v>0.25638240086909542</c:v>
                </c:pt>
                <c:pt idx="21">
                  <c:v>0.22005988023952097</c:v>
                </c:pt>
                <c:pt idx="22">
                  <c:v>0.16887579774177713</c:v>
                </c:pt>
                <c:pt idx="23">
                  <c:v>0.19560019129603071</c:v>
                </c:pt>
                <c:pt idx="24">
                  <c:v>0.20157756354075368</c:v>
                </c:pt>
                <c:pt idx="25">
                  <c:v>0.24267291910902697</c:v>
                </c:pt>
                <c:pt idx="26">
                  <c:v>0.24918625678119499</c:v>
                </c:pt>
                <c:pt idx="27">
                  <c:v>0.22446770119090681</c:v>
                </c:pt>
                <c:pt idx="28">
                  <c:v>0.27801097836616268</c:v>
                </c:pt>
                <c:pt idx="29">
                  <c:v>0.25050563420976596</c:v>
                </c:pt>
                <c:pt idx="30">
                  <c:v>0.28079571537872983</c:v>
                </c:pt>
                <c:pt idx="31">
                  <c:v>0.27186225645672829</c:v>
                </c:pt>
                <c:pt idx="32">
                  <c:v>0.23201018891954997</c:v>
                </c:pt>
                <c:pt idx="33">
                  <c:v>0.21290699941509236</c:v>
                </c:pt>
                <c:pt idx="34">
                  <c:v>0.13848850798597584</c:v>
                </c:pt>
                <c:pt idx="35">
                  <c:v>0.14608662613981765</c:v>
                </c:pt>
                <c:pt idx="36">
                  <c:v>0.16161616161616171</c:v>
                </c:pt>
                <c:pt idx="37">
                  <c:v>0.135678391959799</c:v>
                </c:pt>
                <c:pt idx="38">
                  <c:v>9.1928605275627864E-2</c:v>
                </c:pt>
                <c:pt idx="39">
                  <c:v>0.16263133851073591</c:v>
                </c:pt>
                <c:pt idx="40">
                  <c:v>0.21228494241433382</c:v>
                </c:pt>
                <c:pt idx="41">
                  <c:v>0.18316627763284371</c:v>
                </c:pt>
                <c:pt idx="42">
                  <c:v>0.17910447761194034</c:v>
                </c:pt>
                <c:pt idx="43">
                  <c:v>0.14083938660209988</c:v>
                </c:pt>
                <c:pt idx="44">
                  <c:v>0.1473863487488537</c:v>
                </c:pt>
                <c:pt idx="45">
                  <c:v>0.16735165681993322</c:v>
                </c:pt>
                <c:pt idx="46">
                  <c:v>0.21262620119207026</c:v>
                </c:pt>
                <c:pt idx="47">
                  <c:v>0.24137931034482771</c:v>
                </c:pt>
                <c:pt idx="48">
                  <c:v>0.24405880402343341</c:v>
                </c:pt>
                <c:pt idx="49">
                  <c:v>0.25373441846090283</c:v>
                </c:pt>
                <c:pt idx="50">
                  <c:v>0.19703861414884352</c:v>
                </c:pt>
                <c:pt idx="51">
                  <c:v>0.2016248153618907</c:v>
                </c:pt>
                <c:pt idx="52">
                  <c:v>0.19732528041415021</c:v>
                </c:pt>
                <c:pt idx="53">
                  <c:v>0.10346809733665453</c:v>
                </c:pt>
                <c:pt idx="54">
                  <c:v>9.3821057834898705E-2</c:v>
                </c:pt>
                <c:pt idx="55">
                  <c:v>0.1315399070319454</c:v>
                </c:pt>
                <c:pt idx="56">
                  <c:v>0.24411987860394532</c:v>
                </c:pt>
                <c:pt idx="57">
                  <c:v>0.35571868769258863</c:v>
                </c:pt>
                <c:pt idx="58">
                  <c:v>0.40229591836734696</c:v>
                </c:pt>
                <c:pt idx="59">
                  <c:v>0.34654689302785929</c:v>
                </c:pt>
                <c:pt idx="60">
                  <c:v>0.2501656177542233</c:v>
                </c:pt>
                <c:pt idx="61">
                  <c:v>0.17828947368421091</c:v>
                </c:pt>
              </c:numCache>
            </c:numRef>
          </c:yVal>
          <c:smooth val="1"/>
        </c:ser>
        <c:axId val="52828032"/>
        <c:axId val="52826496"/>
      </c:scatterChart>
      <c:valAx>
        <c:axId val="52683904"/>
        <c:scaling>
          <c:orientation val="minMax"/>
        </c:scaling>
        <c:axPos val="b"/>
        <c:numFmt formatCode="General" sourceLinked="1"/>
        <c:tickLblPos val="nextTo"/>
        <c:crossAx val="52685440"/>
        <c:crosses val="autoZero"/>
        <c:crossBetween val="midCat"/>
      </c:valAx>
      <c:valAx>
        <c:axId val="52685440"/>
        <c:scaling>
          <c:orientation val="minMax"/>
        </c:scaling>
        <c:axPos val="l"/>
        <c:majorGridlines/>
        <c:numFmt formatCode="0.00%" sourceLinked="1"/>
        <c:tickLblPos val="nextTo"/>
        <c:crossAx val="52683904"/>
        <c:crosses val="autoZero"/>
        <c:crossBetween val="midCat"/>
      </c:valAx>
      <c:valAx>
        <c:axId val="52826496"/>
        <c:scaling>
          <c:orientation val="minMax"/>
        </c:scaling>
        <c:axPos val="r"/>
        <c:numFmt formatCode="General" sourceLinked="1"/>
        <c:tickLblPos val="nextTo"/>
        <c:crossAx val="52828032"/>
        <c:crosses val="max"/>
        <c:crossBetween val="midCat"/>
      </c:valAx>
      <c:valAx>
        <c:axId val="52828032"/>
        <c:scaling>
          <c:orientation val="minMax"/>
        </c:scaling>
        <c:delete val="1"/>
        <c:axPos val="b"/>
        <c:numFmt formatCode="General" sourceLinked="1"/>
        <c:tickLblPos val="none"/>
        <c:crossAx val="52826496"/>
        <c:crosses val="autoZero"/>
        <c:crossBetween val="midCat"/>
      </c:valAx>
    </c:plotArea>
    <c:legend>
      <c:legendPos val="b"/>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style val="1"/>
  <c:chart>
    <c:autoTitleDeleted val="1"/>
    <c:plotArea>
      <c:layout/>
      <c:scatterChart>
        <c:scatterStyle val="smoothMarker"/>
        <c:ser>
          <c:idx val="0"/>
          <c:order val="0"/>
          <c:tx>
            <c:strRef>
              <c:f>Foglio1!$L$72</c:f>
              <c:strCache>
                <c:ptCount val="1"/>
                <c:pt idx="0">
                  <c:v>s'/(OCC+1)</c:v>
                </c:pt>
              </c:strCache>
            </c:strRef>
          </c:tx>
          <c:marker>
            <c:symbol val="none"/>
          </c:marker>
          <c:xVal>
            <c:numRef>
              <c:f>Foglio1!$K$73:$K$135</c:f>
              <c:numCache>
                <c:formatCode>General</c:formatCode>
                <c:ptCount val="63"/>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numCache>
            </c:numRef>
          </c:xVal>
          <c:yVal>
            <c:numRef>
              <c:f>Foglio1!$L$73:$L$135</c:f>
              <c:numCache>
                <c:formatCode>General</c:formatCode>
                <c:ptCount val="63"/>
                <c:pt idx="0">
                  <c:v>0.12382172894530014</c:v>
                </c:pt>
                <c:pt idx="1">
                  <c:v>0.11506075755766026</c:v>
                </c:pt>
                <c:pt idx="2">
                  <c:v>0.11727346443376886</c:v>
                </c:pt>
                <c:pt idx="3">
                  <c:v>0.12075683466447484</c:v>
                </c:pt>
                <c:pt idx="4">
                  <c:v>0.11957294412854863</c:v>
                </c:pt>
                <c:pt idx="5">
                  <c:v>0.12016197340997065</c:v>
                </c:pt>
                <c:pt idx="6">
                  <c:v>0.11293000278807372</c:v>
                </c:pt>
                <c:pt idx="7">
                  <c:v>0.11398542337487808</c:v>
                </c:pt>
                <c:pt idx="8">
                  <c:v>0.11345525861499495</c:v>
                </c:pt>
                <c:pt idx="9">
                  <c:v>0.11087673001010873</c:v>
                </c:pt>
                <c:pt idx="10">
                  <c:v>0.10605600261836487</c:v>
                </c:pt>
                <c:pt idx="11">
                  <c:v>0.10841280267655076</c:v>
                </c:pt>
                <c:pt idx="12">
                  <c:v>0.10745762379834305</c:v>
                </c:pt>
                <c:pt idx="13">
                  <c:v>0.10514172673372379</c:v>
                </c:pt>
                <c:pt idx="14">
                  <c:v>0.10605600261836487</c:v>
                </c:pt>
                <c:pt idx="15">
                  <c:v>0.10605600261836487</c:v>
                </c:pt>
                <c:pt idx="16">
                  <c:v>0.10605600261836487</c:v>
                </c:pt>
                <c:pt idx="17">
                  <c:v>0.10605600261836487</c:v>
                </c:pt>
                <c:pt idx="18">
                  <c:v>0.10605600261836487</c:v>
                </c:pt>
                <c:pt idx="19">
                  <c:v>0.10469047468765694</c:v>
                </c:pt>
                <c:pt idx="20">
                  <c:v>0.10559688572391389</c:v>
                </c:pt>
                <c:pt idx="21">
                  <c:v>0.10651912926735339</c:v>
                </c:pt>
                <c:pt idx="22">
                  <c:v>0.1037994919243571</c:v>
                </c:pt>
                <c:pt idx="23">
                  <c:v>0.102062261933992</c:v>
                </c:pt>
                <c:pt idx="24">
                  <c:v>0.1037994919243571</c:v>
                </c:pt>
                <c:pt idx="25">
                  <c:v>0.10605600261836487</c:v>
                </c:pt>
                <c:pt idx="26">
                  <c:v>0.1</c:v>
                </c:pt>
                <c:pt idx="27">
                  <c:v>9.9158051228552563E-2</c:v>
                </c:pt>
                <c:pt idx="28">
                  <c:v>0.10038222470051029</c:v>
                </c:pt>
                <c:pt idx="29">
                  <c:v>0.10079702728191789</c:v>
                </c:pt>
                <c:pt idx="30">
                  <c:v>0.10079702728191789</c:v>
                </c:pt>
                <c:pt idx="31">
                  <c:v>0.10038222470051029</c:v>
                </c:pt>
                <c:pt idx="32">
                  <c:v>9.7182791243919889E-2</c:v>
                </c:pt>
                <c:pt idx="33">
                  <c:v>9.3459312652199214E-2</c:v>
                </c:pt>
                <c:pt idx="34">
                  <c:v>8.8060940802253351E-2</c:v>
                </c:pt>
                <c:pt idx="35">
                  <c:v>8.6499576603630932E-2</c:v>
                </c:pt>
                <c:pt idx="36">
                  <c:v>8.8701384008087247E-2</c:v>
                </c:pt>
                <c:pt idx="37">
                  <c:v>8.8701384008087247E-2</c:v>
                </c:pt>
                <c:pt idx="38">
                  <c:v>8.8701384008087247E-2</c:v>
                </c:pt>
                <c:pt idx="39">
                  <c:v>8.9679708096411528E-2</c:v>
                </c:pt>
                <c:pt idx="40">
                  <c:v>9.2048606046127981E-2</c:v>
                </c:pt>
                <c:pt idx="41">
                  <c:v>9.1702558654977201E-2</c:v>
                </c:pt>
                <c:pt idx="42">
                  <c:v>9.0679853539866143E-2</c:v>
                </c:pt>
                <c:pt idx="43">
                  <c:v>8.8060940802253351E-2</c:v>
                </c:pt>
                <c:pt idx="44">
                  <c:v>8.8060940802253351E-2</c:v>
                </c:pt>
                <c:pt idx="45">
                  <c:v>8.7117430722228287E-2</c:v>
                </c:pt>
                <c:pt idx="46">
                  <c:v>8.7429679577863545E-2</c:v>
                </c:pt>
                <c:pt idx="47">
                  <c:v>8.6807404278377007E-2</c:v>
                </c:pt>
                <c:pt idx="48">
                  <c:v>8.6193924389484228E-2</c:v>
                </c:pt>
                <c:pt idx="49">
                  <c:v>8.6499576603630932E-2</c:v>
                </c:pt>
                <c:pt idx="50">
                  <c:v>8.7117430722228287E-2</c:v>
                </c:pt>
                <c:pt idx="51">
                  <c:v>8.7429679577863545E-2</c:v>
                </c:pt>
                <c:pt idx="52">
                  <c:v>8.8701384008087247E-2</c:v>
                </c:pt>
                <c:pt idx="53">
                  <c:v>8.0771127821933492E-2</c:v>
                </c:pt>
                <c:pt idx="54">
                  <c:v>7.7932525885699502E-2</c:v>
                </c:pt>
                <c:pt idx="55">
                  <c:v>7.7192660133620708E-2</c:v>
                </c:pt>
                <c:pt idx="56">
                  <c:v>7.7932525885699502E-2</c:v>
                </c:pt>
                <c:pt idx="57">
                  <c:v>7.7684333128102023E-2</c:v>
                </c:pt>
                <c:pt idx="58">
                  <c:v>7.7684333128102023E-2</c:v>
                </c:pt>
                <c:pt idx="59">
                  <c:v>7.5286668525382489E-2</c:v>
                </c:pt>
                <c:pt idx="60">
                  <c:v>7.0909536634371884E-2</c:v>
                </c:pt>
                <c:pt idx="61">
                  <c:v>6.3358131434347903E-2</c:v>
                </c:pt>
              </c:numCache>
            </c:numRef>
          </c:yVal>
          <c:smooth val="1"/>
        </c:ser>
        <c:axId val="52839936"/>
        <c:axId val="52841472"/>
      </c:scatterChart>
      <c:valAx>
        <c:axId val="52839936"/>
        <c:scaling>
          <c:orientation val="minMax"/>
        </c:scaling>
        <c:axPos val="b"/>
        <c:numFmt formatCode="General" sourceLinked="1"/>
        <c:tickLblPos val="nextTo"/>
        <c:crossAx val="52841472"/>
        <c:crosses val="autoZero"/>
        <c:crossBetween val="midCat"/>
      </c:valAx>
      <c:valAx>
        <c:axId val="52841472"/>
        <c:scaling>
          <c:orientation val="minMax"/>
          <c:max val="0.14000000000000001"/>
          <c:min val="5.0000000000000024E-2"/>
        </c:scaling>
        <c:axPos val="l"/>
        <c:majorGridlines/>
        <c:numFmt formatCode="General" sourceLinked="1"/>
        <c:tickLblPos val="nextTo"/>
        <c:crossAx val="52839936"/>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1E1E852-0B4E-468B-8EA1-7FE3388DA9BE}" type="datetimeFigureOut">
              <a:rPr lang="it-IT" smtClean="0"/>
              <a:pPr/>
              <a:t>13/06/2011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AD1334A-9F74-44D8-8F24-0BC3B24303B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E1E852-0B4E-468B-8EA1-7FE3388DA9BE}" type="datetimeFigureOut">
              <a:rPr lang="it-IT" smtClean="0"/>
              <a:pPr/>
              <a:t>13/06/2011</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1334A-9F74-44D8-8F24-0BC3B24303B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cap="all" dirty="0" err="1" smtClean="0"/>
              <a:t>Behind</a:t>
            </a:r>
            <a:r>
              <a:rPr lang="it-IT" b="1" cap="all" dirty="0" smtClean="0"/>
              <a:t> the </a:t>
            </a:r>
            <a:r>
              <a:rPr lang="it-IT" b="1" cap="all" dirty="0" err="1" smtClean="0"/>
              <a:t>Crisis</a:t>
            </a:r>
            <a:r>
              <a:rPr lang="it-IT" cap="all" dirty="0" smtClean="0"/>
              <a:t/>
            </a:r>
            <a:br>
              <a:rPr lang="it-IT" cap="all" dirty="0" smtClean="0"/>
            </a:br>
            <a:r>
              <a:rPr lang="it-IT" cap="all" dirty="0" err="1" smtClean="0"/>
              <a:t>b</a:t>
            </a:r>
            <a:r>
              <a:rPr lang="it-IT" dirty="0" err="1" smtClean="0"/>
              <a:t>y</a:t>
            </a:r>
            <a:r>
              <a:rPr lang="it-IT" dirty="0" smtClean="0"/>
              <a:t/>
            </a:r>
            <a:br>
              <a:rPr lang="it-IT" dirty="0" smtClean="0"/>
            </a:br>
            <a:r>
              <a:rPr lang="it-IT" dirty="0" smtClean="0"/>
              <a:t>Guglielmo </a:t>
            </a:r>
            <a:r>
              <a:rPr lang="it-IT" dirty="0" smtClean="0"/>
              <a:t>Carchedi</a:t>
            </a:r>
            <a:br>
              <a:rPr lang="it-IT" dirty="0" smtClean="0"/>
            </a:br>
            <a:r>
              <a:rPr lang="it-IT" dirty="0" smtClean="0"/>
              <a:t/>
            </a:r>
            <a:br>
              <a:rPr lang="it-IT" dirty="0" smtClean="0"/>
            </a:br>
            <a:r>
              <a:rPr lang="it-IT" dirty="0" err="1" smtClean="0"/>
              <a:t>Paper</a:t>
            </a:r>
            <a:r>
              <a:rPr lang="it-IT" dirty="0" smtClean="0"/>
              <a:t> </a:t>
            </a:r>
            <a:r>
              <a:rPr lang="it-IT" dirty="0" err="1" smtClean="0"/>
              <a:t>presented</a:t>
            </a:r>
            <a:r>
              <a:rPr lang="it-IT" dirty="0" smtClean="0"/>
              <a:t> at </a:t>
            </a:r>
            <a:r>
              <a:rPr lang="it-IT" dirty="0" err="1" smtClean="0"/>
              <a:t>Marxism</a:t>
            </a:r>
            <a:r>
              <a:rPr lang="it-IT" dirty="0" smtClean="0"/>
              <a:t> 2011</a:t>
            </a:r>
            <a:br>
              <a:rPr lang="it-IT" dirty="0" smtClean="0"/>
            </a:br>
            <a:r>
              <a:rPr lang="it-IT" dirty="0" smtClean="0"/>
              <a:t>London, </a:t>
            </a:r>
            <a:r>
              <a:rPr lang="it-IT" dirty="0" err="1" smtClean="0"/>
              <a:t>J</a:t>
            </a:r>
            <a:r>
              <a:rPr lang="it-IT" dirty="0" err="1" smtClean="0"/>
              <a:t>uly</a:t>
            </a:r>
            <a:r>
              <a:rPr lang="it-IT" dirty="0" smtClean="0"/>
              <a:t> 2, 2011</a:t>
            </a:r>
            <a:r>
              <a:rPr lang="it-IT" dirty="0" smtClean="0"/>
              <a:t/>
            </a:r>
            <a:br>
              <a:rPr lang="it-IT" dirty="0" smtClean="0"/>
            </a:br>
            <a:r>
              <a:rPr lang="it-IT" dirty="0" smtClean="0"/>
              <a:t/>
            </a:r>
            <a:br>
              <a:rPr lang="it-IT" dirty="0" smtClean="0"/>
            </a:br>
            <a:r>
              <a:rPr lang="it-IT" dirty="0" smtClean="0"/>
              <a:t/>
            </a:r>
            <a:br>
              <a:rPr lang="it-IT" dirty="0" smtClean="0"/>
            </a:br>
            <a:endParaRPr lang="it-IT" dirty="0"/>
          </a:p>
        </p:txBody>
      </p:sp>
      <p:sp>
        <p:nvSpPr>
          <p:cNvPr id="3" name="Sottotitolo 2"/>
          <p:cNvSpPr>
            <a:spLocks noGrp="1"/>
          </p:cNvSpPr>
          <p:nvPr>
            <p:ph type="subTitle" idx="1"/>
          </p:nvPr>
        </p:nvSpPr>
        <p:spPr>
          <a:xfrm>
            <a:off x="1331640" y="4005064"/>
            <a:ext cx="6400800" cy="1752600"/>
          </a:xfrm>
        </p:spPr>
        <p:txBody>
          <a:bodyPr>
            <a:noAutofit/>
          </a:bodyPr>
          <a:lstStyle/>
          <a:p>
            <a:r>
              <a:rPr lang="it-IT" sz="4000" dirty="0" smtClean="0">
                <a:solidFill>
                  <a:schemeClr val="tx1">
                    <a:lumMod val="95000"/>
                    <a:lumOff val="5000"/>
                  </a:schemeClr>
                </a:solidFill>
              </a:rPr>
              <a:t> </a:t>
            </a:r>
          </a:p>
          <a:p>
            <a:endParaRPr lang="it-IT" sz="4000" dirty="0">
              <a:solidFill>
                <a:schemeClr val="tx1">
                  <a:lumMod val="95000"/>
                  <a:lumOff val="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Chart 1 shows both a secular (from 1948 to date) falling trend in the ARP and a secular increase in the organic composition of capital (c/v), in conformity with the law.</a:t>
            </a:r>
            <a:endParaRPr lang="it-IT" dirty="0" smtClean="0"/>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Within the secular downwards trend two long-term but shorter cycles can be discerned, 1948-1986 and 1986-2009. The trend of the ARP falls in the first period but rises in the second one.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Within the secular downwards trend two long-term but shorter cycles can be discerned, 1948-1986 and 1986-2009. The trend of the ARP falls in the first period but rises in the second one.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 RECENT CONTROVERSY</a:t>
            </a:r>
            <a:endParaRPr lang="it-IT" dirty="0"/>
          </a:p>
        </p:txBody>
      </p:sp>
      <p:sp>
        <p:nvSpPr>
          <p:cNvPr id="3" name="Segnaposto contenuto 2"/>
          <p:cNvSpPr>
            <a:spLocks noGrp="1"/>
          </p:cNvSpPr>
          <p:nvPr>
            <p:ph idx="1"/>
          </p:nvPr>
        </p:nvSpPr>
        <p:spPr/>
        <p:txBody>
          <a:bodyPr>
            <a:normAutofit fontScale="92500" lnSpcReduction="10000"/>
          </a:bodyPr>
          <a:lstStyle/>
          <a:p>
            <a:r>
              <a:rPr lang="en-GB" dirty="0" smtClean="0"/>
              <a:t>Recently, some authors have concluded that if the system can be in a crisis (e.g. the last financial crisis) while the ARP rises, as in the 1986-2009 period, the financial crisis cannot be determined by falling profitability and the law can be discarded as a explanation of crises. Other authors correctly deny this allegation but from a methodological stance different from what I consider to be Marx’s own as set forth in the eleven points above.</a:t>
            </a:r>
            <a:endParaRPr lang="it-IT"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CRITIQUE ANSWERED</a:t>
            </a:r>
            <a:endParaRPr lang="it-IT" dirty="0"/>
          </a:p>
        </p:txBody>
      </p:sp>
      <p:sp>
        <p:nvSpPr>
          <p:cNvPr id="3" name="Segnaposto contenuto 2"/>
          <p:cNvSpPr>
            <a:spLocks noGrp="1"/>
          </p:cNvSpPr>
          <p:nvPr>
            <p:ph idx="1"/>
          </p:nvPr>
        </p:nvSpPr>
        <p:spPr/>
        <p:txBody>
          <a:bodyPr>
            <a:normAutofit fontScale="85000" lnSpcReduction="20000"/>
          </a:bodyPr>
          <a:lstStyle/>
          <a:p>
            <a:r>
              <a:rPr lang="en-GB" dirty="0" smtClean="0"/>
              <a:t>Chart 1 shows the </a:t>
            </a:r>
            <a:r>
              <a:rPr lang="en-GB" i="1" dirty="0" smtClean="0"/>
              <a:t>ultimate</a:t>
            </a:r>
            <a:r>
              <a:rPr lang="en-GB" dirty="0" smtClean="0"/>
              <a:t> cause of crisis, i.e. the tendency of the organic composition to rise and thus the tendency in the ARP to fall </a:t>
            </a:r>
            <a:r>
              <a:rPr lang="en-GB" i="1" dirty="0" smtClean="0"/>
              <a:t>over the whole secular cycle</a:t>
            </a:r>
            <a:r>
              <a:rPr lang="en-GB" dirty="0" smtClean="0"/>
              <a:t>. The two trends move </a:t>
            </a:r>
            <a:r>
              <a:rPr lang="en-GB" i="1" dirty="0" smtClean="0"/>
              <a:t>necessarily</a:t>
            </a:r>
            <a:r>
              <a:rPr lang="en-GB" dirty="0" smtClean="0"/>
              <a:t> in the opposite direction as in Marx’s theory. </a:t>
            </a:r>
          </a:p>
          <a:p>
            <a:r>
              <a:rPr lang="en-GB" dirty="0" smtClean="0"/>
              <a:t>But, at each moment and for shorter periods, the size and the movement of the ARP and thus the timing, form, and length of the crisis or of the recovery are the result of the interaction between the tendency (the increase in the organic composition) and the counter-tendencies, and thus of whether the former overpowers the latter or vice versa. </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sz="3600" dirty="0" smtClean="0"/>
              <a:t>In other words, </a:t>
            </a:r>
            <a:r>
              <a:rPr lang="en-GB" sz="3600" i="1" dirty="0" smtClean="0"/>
              <a:t>the tendency towards the crisis persists as long as the trend in the organic composition keeps rising, i.e. as long as the ARP would fall in the absence of the counter-tendencies.</a:t>
            </a:r>
            <a:r>
              <a:rPr lang="en-GB" sz="3600" dirty="0" smtClean="0"/>
              <a:t> </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r>
              <a:rPr lang="en-GB" dirty="0" smtClean="0"/>
              <a:t>Far from invalidating the law, the co-existence of two countertendencies is one of its essential features. The same tendency, the increase in the organic composition, determines </a:t>
            </a:r>
            <a:r>
              <a:rPr lang="en-GB" i="1" dirty="0" smtClean="0"/>
              <a:t>both</a:t>
            </a:r>
            <a:r>
              <a:rPr lang="en-GB" dirty="0" smtClean="0"/>
              <a:t> the increase in the rate of exploitation (a conscious attempt to hold back the fall in the profit rates) and thus an increase in the ARP </a:t>
            </a:r>
            <a:r>
              <a:rPr lang="en-GB" i="1" dirty="0" smtClean="0"/>
              <a:t>and</a:t>
            </a:r>
            <a:r>
              <a:rPr lang="en-GB" dirty="0" smtClean="0"/>
              <a:t> a massive migration of capital to the financial sector, the build-up of the speculative bubble and the financial crisis. </a:t>
            </a:r>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Consider the rate of exploitation. Chart 2 shows that the ARP and the rate of exploitation exhibit roughly the same pattern. This indicates that in the 1987-2009 period the ARP rises in spite of a rise in the organic composition due to the rise in the rate of exploitation. </a:t>
            </a:r>
            <a:endParaRPr lang="it-IT" dirty="0" smtClean="0"/>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rmAutofit fontScale="90000"/>
          </a:bodyPr>
          <a:lstStyle/>
          <a:p>
            <a:r>
              <a:rPr lang="en-GB" sz="3300" b="1" dirty="0" smtClean="0"/>
              <a:t>Chart 2</a:t>
            </a:r>
            <a:r>
              <a:rPr lang="en-GB" sz="3300" dirty="0" smtClean="0"/>
              <a:t>. ARP and exploitation rate (P/V) in the productive sectors, 1948-2009.</a:t>
            </a:r>
            <a:r>
              <a:rPr lang="it-IT" dirty="0" smtClean="0"/>
              <a:t/>
            </a:r>
            <a:br>
              <a:rPr lang="it-IT" dirty="0" smtClean="0"/>
            </a:b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dirty="0" smtClean="0"/>
              <a:t>To assess whether increased exploitation has overpowered the increase in the organic composition, I have computed:</a:t>
            </a:r>
          </a:p>
          <a:p>
            <a:r>
              <a:rPr lang="en-GB" dirty="0" smtClean="0"/>
              <a:t>first the average rate of exploitation for the 1948-1986 period </a:t>
            </a:r>
          </a:p>
          <a:p>
            <a:r>
              <a:rPr lang="en-GB" dirty="0" smtClean="0"/>
              <a:t>and then the ARP for the whole secular period according to this average, thus including the 1987-2009 period</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The law in a </a:t>
            </a:r>
            <a:r>
              <a:rPr lang="it-IT" dirty="0" err="1" smtClean="0"/>
              <a:t>nutshell</a:t>
            </a:r>
            <a:endParaRPr lang="it-IT" dirty="0"/>
          </a:p>
        </p:txBody>
      </p:sp>
      <p:sp>
        <p:nvSpPr>
          <p:cNvPr id="3" name="Segnaposto contenuto 2"/>
          <p:cNvSpPr>
            <a:spLocks noGrp="1"/>
          </p:cNvSpPr>
          <p:nvPr>
            <p:ph idx="1"/>
          </p:nvPr>
        </p:nvSpPr>
        <p:spPr/>
        <p:txBody>
          <a:bodyPr>
            <a:normAutofit fontScale="77500" lnSpcReduction="20000"/>
          </a:bodyPr>
          <a:lstStyle/>
          <a:p>
            <a:pPr lvl="0"/>
            <a:r>
              <a:rPr lang="en-GB" dirty="0"/>
              <a:t>The capitalists compete against each other by introducing new means of production incorporating new technologies. This is not the only form of competition but it is by far the most important one to understand the dynamics of the crisis.</a:t>
            </a:r>
            <a:endParaRPr lang="it-IT" dirty="0"/>
          </a:p>
          <a:p>
            <a:pPr lvl="0"/>
            <a:r>
              <a:rPr lang="en-GB" dirty="0"/>
              <a:t>The new means of production increase the </a:t>
            </a:r>
            <a:r>
              <a:rPr lang="en-GB" i="1" dirty="0"/>
              <a:t>efficiency</a:t>
            </a:r>
            <a:r>
              <a:rPr lang="en-GB" dirty="0"/>
              <a:t> (output of </a:t>
            </a:r>
            <a:r>
              <a:rPr lang="en-GB" i="1" dirty="0"/>
              <a:t>use</a:t>
            </a:r>
            <a:r>
              <a:rPr lang="en-GB" dirty="0"/>
              <a:t> values per unit of capital invested) of the technological leaders in the </a:t>
            </a:r>
            <a:r>
              <a:rPr lang="en-GB" i="1" dirty="0"/>
              <a:t>productive</a:t>
            </a:r>
            <a:r>
              <a:rPr lang="en-GB" dirty="0"/>
              <a:t> sectors. </a:t>
            </a:r>
            <a:endParaRPr lang="it-IT" dirty="0"/>
          </a:p>
          <a:p>
            <a:pPr lvl="0"/>
            <a:r>
              <a:rPr lang="en-GB" dirty="0"/>
              <a:t>At the same time, these technologies are designed to replace labourers with means of production. Therefore, the technological leaders’ proportion of capital invested in means of production relative to that in labour power, for short the </a:t>
            </a:r>
            <a:r>
              <a:rPr lang="en-GB" i="1" dirty="0"/>
              <a:t>organic composition of capital</a:t>
            </a:r>
            <a:r>
              <a:rPr lang="en-GB" dirty="0"/>
              <a:t>, increases. Unemployment follows. </a:t>
            </a:r>
            <a:endParaRPr lang="it-IT" dirty="0"/>
          </a:p>
          <a:p>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This procedure shows what the ARP would have been in the 1987-2009 period if the rate of exploitation had not risen above the average of the previous (1948-1986) period. In this way, the course of the ARP in the 1987-2009 period is isolated from increased exploitation.</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GB" sz="2800" b="1" dirty="0" smtClean="0"/>
              <a:t>Chart 3</a:t>
            </a:r>
            <a:r>
              <a:rPr lang="en-GB" sz="2800" dirty="0" smtClean="0"/>
              <a:t>. The ARP in the productive sectors if the rate of exploitation had continued on its 1948-1986 trend.</a:t>
            </a:r>
            <a:r>
              <a:rPr lang="it-IT" dirty="0" smtClean="0"/>
              <a:t/>
            </a:r>
            <a:br>
              <a:rPr lang="it-IT" dirty="0" smtClean="0"/>
            </a:br>
            <a:endParaRPr lang="it-IT"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Chart 3 shows that the ARP would have fallen dramatically. Therefore the ARP has risen because the rise in the rate of exploitation has overpowered the rise in the organic composition, because this countertendency has overpowered the tendency.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r>
              <a:rPr lang="en-GB" dirty="0" smtClean="0"/>
              <a:t>The rise in the ARP since 1986 has been due to an unprecedented jump in labour’s exploitation. This is an indication of the magnitude of the defeat of the working class in the neo-liberalist era. The sad peculiarity is that the working class has not been able yet to rise again and claim a larger share of the new value produced. </a:t>
            </a:r>
            <a:endParaRPr lang="it-IT" dirty="0" smtClean="0"/>
          </a:p>
          <a:p>
            <a:endParaRPr lang="it-IT"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sz="1000" b="0" i="0" u="none" strike="noStrike" cap="none" normalizeH="0" baseline="0" smtClean="0">
                <a:ln>
                  <a:noFill/>
                </a:ln>
                <a:solidFill>
                  <a:schemeClr val="tx1"/>
                </a:solidFill>
                <a:effectLst/>
                <a:latin typeface="Calibri" pitchFamily="34" charset="0"/>
                <a:ea typeface="Times New Roman" pitchFamily="18" charset="0"/>
                <a:cs typeface="MinionPro-Regular"/>
              </a:rPr>
              <a:t>The rise in the ARP since 1986 has been due to an unprecedented jump in labour’s exploitation. This is an indication of the magnitude of the defeat of the working class in the neo-liberalist era. The sad peculiarity is that the working class has not been able yet to rise again and claim a larger share of the new value produced. The view that the increase in the rate of exploitation cannot be considered to be a counter-tendency because it has been lasting since 1986 is based on a misunderstanding. A countertendency is such irrespective of the length of its duration. It persists as long as the conditions for its existence persists, in this case the defeat of the US (and the world’s) working class. </a:t>
            </a:r>
            <a:endParaRPr kumimoji="0" lang="en-GB" sz="1800" b="0" i="0" u="none" strike="noStrike" cap="none" normalizeH="0" baseline="0" smtClean="0">
              <a:ln>
                <a:noFill/>
              </a:ln>
              <a:solidFill>
                <a:schemeClr val="tx1"/>
              </a:solidFill>
              <a:effectLst/>
              <a:latin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en-GB" dirty="0" smtClean="0"/>
              <a:t>The view that the increase in the rate of exploitation cannot be considered to be a counter-tendency because it has been lasting since 1986 is based on a misunderstanding. A countertendency is such irrespective of the length of its duration</a:t>
            </a:r>
            <a:r>
              <a:rPr lang="en-GB" i="1" dirty="0" smtClean="0"/>
              <a:t>. It persists as long as the conditions for its existence persists</a:t>
            </a:r>
            <a:r>
              <a:rPr lang="en-GB" dirty="0" smtClean="0"/>
              <a:t>, in this case the defeat of the US (and the world’s) working class.</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Conclusion</a:t>
            </a:r>
            <a:endParaRPr lang="it-IT" dirty="0"/>
          </a:p>
        </p:txBody>
      </p:sp>
      <p:sp>
        <p:nvSpPr>
          <p:cNvPr id="3" name="Segnaposto contenuto 2"/>
          <p:cNvSpPr>
            <a:spLocks noGrp="1"/>
          </p:cNvSpPr>
          <p:nvPr>
            <p:ph idx="1"/>
          </p:nvPr>
        </p:nvSpPr>
        <p:spPr/>
        <p:txBody>
          <a:bodyPr/>
          <a:lstStyle/>
          <a:p>
            <a:r>
              <a:rPr lang="en-GB" dirty="0" smtClean="0"/>
              <a:t>Like the previous ones, this latest broadside against the law of the falling profit rate has been shot with blank cartridges. The problem is that they are believed by some to be real.</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lvl="0"/>
            <a:r>
              <a:rPr lang="en-GB" dirty="0"/>
              <a:t>Since only labour creates value, less labour power employed means less (surplus) value created by high technology capitals. C</a:t>
            </a:r>
            <a:r>
              <a:rPr lang="en-GB" i="1" dirty="0"/>
              <a:t>eteris paribus</a:t>
            </a:r>
            <a:r>
              <a:rPr lang="en-GB" dirty="0"/>
              <a:t> the ARP falls: ‘‘The rate of profit does not fall because labour becomes less productive, but because it becomes more productive’’ (1967, p. 240).</a:t>
            </a:r>
            <a:r>
              <a:rPr lang="en-GB" i="1" dirty="0"/>
              <a:t> </a:t>
            </a:r>
            <a:endParaRPr lang="it-IT" dirty="0"/>
          </a:p>
          <a:p>
            <a:pPr lvl="0"/>
            <a:r>
              <a:rPr lang="en-GB" dirty="0"/>
              <a:t>It follows that a greater quantity of use values incorporates a smaller quantity of (surplus) value, i.e. that falling profit rates and rising outputs are two sides of the same coin.</a:t>
            </a:r>
            <a:endParaRPr lang="it-IT" dirty="0"/>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lvl="0"/>
            <a:r>
              <a:rPr lang="en-GB" dirty="0"/>
              <a:t>The technological leaders perceive the increased productivity as the way to realize higher profit rates. They do not know that </a:t>
            </a:r>
            <a:r>
              <a:rPr lang="en-GB" dirty="0" smtClean="0"/>
              <a:t>they </a:t>
            </a:r>
            <a:r>
              <a:rPr lang="en-GB" dirty="0"/>
              <a:t>produce less surplus value. But even if they knew, they would not care. Nor do they know that their rate of profit rises because, if they produce less surplus value but realize higher profits, they </a:t>
            </a:r>
            <a:r>
              <a:rPr lang="en-GB" i="1" dirty="0"/>
              <a:t>appropriate</a:t>
            </a:r>
            <a:r>
              <a:rPr lang="en-GB" dirty="0"/>
              <a:t> surplus value from two sources. </a:t>
            </a:r>
            <a:endParaRPr lang="it-IT" dirty="0"/>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r>
              <a:rPr lang="en-GB" dirty="0" smtClean="0"/>
              <a:t>Where does this surplus value come from? First, from other sectors, if the new products attract purchasing power from them. The first capitalists to suffer from this drainage of purchasing power (value) are the weaker capitals in those sectors. Second, from the technological laggards in their own sector because the more productive capitals can sell at the same unit price a greater output per unit of capital invested than the output of the laggards. The formers’ rate of profit rises while that of the latter’s and the ARP drop. Eventually, the capitalists who cannot innovate lose on their investments and go bankrupt.</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lvl="0"/>
            <a:r>
              <a:rPr lang="en-GB" dirty="0"/>
              <a:t>Like all laws of development, this law too is tendential. The same factor, technological innovations, determine both the tendency (the increase in the organic composition and thus the fall in the ARP) and the countertendencies. Several countertendencies can and do co-exist.</a:t>
            </a:r>
            <a:endParaRPr lang="it-IT" dirty="0"/>
          </a:p>
          <a:p>
            <a:pPr lvl="0"/>
            <a:r>
              <a:rPr lang="en-GB" dirty="0"/>
              <a:t>The tendency is such because it is kept back and delayed by the counter-tendencies but it eventually emerges when the countertendencies weaken to such an extent that they cannot hold back the tendency any longer. When the countertendencies exhaust their counteracting power, the </a:t>
            </a:r>
            <a:r>
              <a:rPr lang="en-GB" i="1" dirty="0"/>
              <a:t>crisis</a:t>
            </a:r>
            <a:r>
              <a:rPr lang="en-GB" dirty="0"/>
              <a:t> emerges. This is a sudden jump in bankruptcies and unemployment whose real scope had not been allowed to manifest itself (fully) by the countertendencies. </a:t>
            </a:r>
            <a:endParaRPr lang="it-IT" dirty="0"/>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lvl="0"/>
            <a:r>
              <a:rPr lang="en-GB" dirty="0"/>
              <a:t>This means that the tendency continues to operate even if temporarily reversed by the countertendencies. This becomes empirically visible when the ARP is computed </a:t>
            </a:r>
            <a:r>
              <a:rPr lang="en-GB" i="1" dirty="0"/>
              <a:t>in the absence</a:t>
            </a:r>
            <a:r>
              <a:rPr lang="en-GB" dirty="0"/>
              <a:t> of the countertendencies.</a:t>
            </a:r>
            <a:endParaRPr lang="it-IT" dirty="0"/>
          </a:p>
          <a:p>
            <a:pPr lvl="0"/>
            <a:r>
              <a:rPr lang="en-GB" dirty="0"/>
              <a:t>The crisis creates the conditions for the recovery. The recovery emerges when these conditions have become sufficiently strong. Periods of growth alternate with periods of crises. </a:t>
            </a:r>
            <a:endParaRPr lang="it-IT" dirty="0"/>
          </a:p>
          <a:p>
            <a:pPr lvl="0"/>
            <a:r>
              <a:rPr lang="en-GB" dirty="0"/>
              <a:t>Since technological competition is the dynamics of capitalism, the economy tends </a:t>
            </a:r>
            <a:r>
              <a:rPr lang="en-GB" i="1" dirty="0"/>
              <a:t>necessarily</a:t>
            </a:r>
            <a:r>
              <a:rPr lang="en-GB" dirty="0"/>
              <a:t> towards an increase in the organic composition of capital, a decrease in the ARP, and crises. But the concrete shape of the ARP is the result of the interplay of the tendency  and its counter-tendencies. </a:t>
            </a:r>
            <a:endParaRPr lang="it-IT" dirty="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ctr"/>
            <a:r>
              <a:rPr lang="it-IT" sz="4400" dirty="0" smtClean="0"/>
              <a:t>Empirical evidence. </a:t>
            </a:r>
            <a:endParaRPr lang="it-IT"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500" dirty="0" smtClean="0"/>
              <a:t>Chart 1. </a:t>
            </a:r>
            <a:r>
              <a:rPr lang="en-GB" sz="2500" dirty="0" smtClean="0"/>
              <a:t>Average rate of profit (ARP) and organic composition (C/V) in the US productive sectors, 1948-2009</a:t>
            </a:r>
            <a:endParaRPr lang="it-IT" sz="2500" dirty="0"/>
          </a:p>
        </p:txBody>
      </p:sp>
      <p:graphicFrame>
        <p:nvGraphicFramePr>
          <p:cNvPr id="4" name="Segnaposto contenut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1607</TotalTime>
  <Words>1632</Words>
  <Application>Microsoft Office PowerPoint</Application>
  <PresentationFormat>Presentazione su schermo (4:3)</PresentationFormat>
  <Paragraphs>40</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Tema di Office</vt:lpstr>
      <vt:lpstr>Behind the Crisis by Guglielmo Carchedi  Paper presented at Marxism 2011 London, July 2, 2011   </vt:lpstr>
      <vt:lpstr>The law in a nutshell</vt:lpstr>
      <vt:lpstr>Diapositiva 3</vt:lpstr>
      <vt:lpstr>Diapositiva 4</vt:lpstr>
      <vt:lpstr>Diapositiva 5</vt:lpstr>
      <vt:lpstr>Diapositiva 6</vt:lpstr>
      <vt:lpstr>Diapositiva 7</vt:lpstr>
      <vt:lpstr>Diapositiva 8</vt:lpstr>
      <vt:lpstr>Chart 1. Average rate of profit (ARP) and organic composition (C/V) in the US productive sectors, 1948-2009</vt:lpstr>
      <vt:lpstr>Diapositiva 10</vt:lpstr>
      <vt:lpstr>Diapositiva 11</vt:lpstr>
      <vt:lpstr>Diapositiva 12</vt:lpstr>
      <vt:lpstr>A RECENT CONTROVERSY</vt:lpstr>
      <vt:lpstr>THE CRITIQUE ANSWERED</vt:lpstr>
      <vt:lpstr>Diapositiva 15</vt:lpstr>
      <vt:lpstr>Diapositiva 16</vt:lpstr>
      <vt:lpstr>Diapositiva 17</vt:lpstr>
      <vt:lpstr>Chart 2. ARP and exploitation rate (P/V) in the productive sectors, 1948-2009. </vt:lpstr>
      <vt:lpstr>Diapositiva 19</vt:lpstr>
      <vt:lpstr>Diapositiva 20</vt:lpstr>
      <vt:lpstr>Chart 3. The ARP in the productive sectors if the rate of exploitation had continued on its 1948-1986 trend. </vt:lpstr>
      <vt:lpstr>Diapositiva 22</vt:lpstr>
      <vt:lpstr>Diapositiva 23</vt:lpstr>
      <vt:lpstr>Diapositiva 24</vt:lpstr>
      <vt:lpstr>Conclusion</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the relevance of the law of the tendential fall in the average profit rate </dc:title>
  <dc:creator>Your User Name</dc:creator>
  <cp:lastModifiedBy>Your User Name</cp:lastModifiedBy>
  <cp:revision>43</cp:revision>
  <dcterms:created xsi:type="dcterms:W3CDTF">2011-06-03T13:37:46Z</dcterms:created>
  <dcterms:modified xsi:type="dcterms:W3CDTF">2011-06-13T20:32:00Z</dcterms:modified>
</cp:coreProperties>
</file>